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4" r:id="rId2"/>
    <p:sldId id="295" r:id="rId3"/>
    <p:sldId id="303" r:id="rId4"/>
    <p:sldId id="318" r:id="rId5"/>
    <p:sldId id="322" r:id="rId6"/>
    <p:sldId id="319" r:id="rId7"/>
    <p:sldId id="307" r:id="rId8"/>
    <p:sldId id="320" r:id="rId9"/>
    <p:sldId id="321" r:id="rId10"/>
    <p:sldId id="301" r:id="rId11"/>
    <p:sldId id="302" r:id="rId12"/>
    <p:sldId id="304" r:id="rId13"/>
    <p:sldId id="297" r:id="rId14"/>
    <p:sldId id="298" r:id="rId15"/>
    <p:sldId id="306" r:id="rId16"/>
    <p:sldId id="299" r:id="rId17"/>
    <p:sldId id="300" r:id="rId18"/>
    <p:sldId id="317" r:id="rId19"/>
    <p:sldId id="305" r:id="rId20"/>
    <p:sldId id="313" r:id="rId21"/>
    <p:sldId id="31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19D56-C216-4647-848E-AD2E9D460471}" type="datetimeFigureOut">
              <a:rPr lang="en-US" smtClean="0"/>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F26DF-DAD4-42BA-8E4B-D39B9A11D797}" type="slidenum">
              <a:rPr lang="en-US" smtClean="0"/>
              <a:t>‹#›</a:t>
            </a:fld>
            <a:endParaRPr lang="en-US"/>
          </a:p>
        </p:txBody>
      </p:sp>
    </p:spTree>
    <p:extLst>
      <p:ext uri="{BB962C8B-B14F-4D97-AF65-F5344CB8AC3E}">
        <p14:creationId xmlns:p14="http://schemas.microsoft.com/office/powerpoint/2010/main" val="318499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98463" y="693738"/>
            <a:ext cx="6157912"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95483" y="4389398"/>
            <a:ext cx="5563869" cy="4158377"/>
          </a:xfrm>
          <a:prstGeom prst="rect">
            <a:avLst/>
          </a:prstGeom>
          <a:noFill/>
          <a:ln>
            <a:noFill/>
          </a:ln>
        </p:spPr>
        <p:txBody>
          <a:bodyPr lIns="92525" tIns="46250" rIns="92525" bIns="462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Only cover if you teach K-3 grade  </a:t>
            </a:r>
          </a:p>
          <a:p>
            <a:r>
              <a:rPr lang="en-US" baseline="0" dirty="0" smtClean="0">
                <a:effectLst/>
              </a:rPr>
              <a:t>Describe the </a:t>
            </a:r>
            <a:r>
              <a:rPr lang="en-US" dirty="0" smtClean="0">
                <a:effectLst/>
              </a:rPr>
              <a:t>K–3 Units:</a:t>
            </a:r>
          </a:p>
          <a:p>
            <a:r>
              <a:rPr lang="en-US" b="1" dirty="0" smtClean="0">
                <a:effectLst/>
              </a:rPr>
              <a:t>The K–3 curriculum units are: Skills for Learning, Empathy, Emotion Management, and Problem Solving. Each unit begins with a unit card with information specific to that unit:</a:t>
            </a:r>
          </a:p>
          <a:p>
            <a:pPr marL="173525" indent="-173525">
              <a:buFont typeface="Arial" pitchFamily="34" charset="0"/>
              <a:buChar char="•"/>
            </a:pPr>
            <a:r>
              <a:rPr lang="en-US" b="1" dirty="0" smtClean="0">
                <a:effectLst/>
              </a:rPr>
              <a:t>Unit 1, Skills for Learning:</a:t>
            </a:r>
            <a:r>
              <a:rPr lang="en-US" b="1" baseline="0" dirty="0" smtClean="0">
                <a:effectLst/>
              </a:rPr>
              <a:t> </a:t>
            </a:r>
            <a:r>
              <a:rPr lang="en-US" b="1" dirty="0" smtClean="0">
                <a:effectLst/>
              </a:rPr>
              <a:t>The goal of this unit is to build foundational skills necessary for successful participation in learning. Specifically, students learn to listen effectively, focus their attention, use self-talk, and be assertive.</a:t>
            </a:r>
          </a:p>
          <a:p>
            <a:pPr marL="173525" indent="-173525">
              <a:buFont typeface="Arial" pitchFamily="34" charset="0"/>
              <a:buChar char="•"/>
            </a:pPr>
            <a:r>
              <a:rPr lang="en-US" b="1" dirty="0" smtClean="0">
                <a:effectLst/>
              </a:rPr>
              <a:t>Unit 2, Empathy:</a:t>
            </a:r>
            <a:r>
              <a:rPr lang="en-US" b="1" baseline="0" dirty="0" smtClean="0">
                <a:effectLst/>
              </a:rPr>
              <a:t> </a:t>
            </a:r>
            <a:r>
              <a:rPr lang="en-US" b="1" dirty="0" smtClean="0">
                <a:effectLst/>
              </a:rPr>
              <a:t>The goal of this unit is to build students' ability to have empathy and express compassion. Specifically, students learn how to identify and understand their own and others' feelings, begin to take others' perspectives, and show compassion for others.</a:t>
            </a:r>
          </a:p>
          <a:p>
            <a:pPr marL="173525" indent="-173525">
              <a:buFont typeface="Arial" pitchFamily="34" charset="0"/>
              <a:buChar char="•"/>
            </a:pPr>
            <a:r>
              <a:rPr lang="en-US" b="1" dirty="0" smtClean="0">
                <a:effectLst/>
              </a:rPr>
              <a:t>Unit 3, Emotion Management:</a:t>
            </a:r>
            <a:r>
              <a:rPr lang="en-US" b="1" baseline="0" dirty="0" smtClean="0">
                <a:effectLst/>
              </a:rPr>
              <a:t> </a:t>
            </a:r>
            <a:r>
              <a:rPr lang="en-US" b="1" dirty="0" smtClean="0">
                <a:effectLst/>
              </a:rPr>
              <a:t>The goal of this unit is to develop students' ability to identify and manage their own strong feelings. Specifically, students learn how to understand and recognize their own and others' strong feelings, and how to calm down strong feelings by saying "Stop," naming the feeling, then</a:t>
            </a:r>
            <a:r>
              <a:rPr lang="en-US" b="1" baseline="0" dirty="0" smtClean="0">
                <a:effectLst/>
              </a:rPr>
              <a:t> </a:t>
            </a:r>
            <a:r>
              <a:rPr lang="en-US" b="1" dirty="0" smtClean="0">
                <a:effectLst/>
              </a:rPr>
              <a:t>doing</a:t>
            </a:r>
            <a:r>
              <a:rPr lang="en-US" b="1" baseline="0" dirty="0" smtClean="0">
                <a:effectLst/>
              </a:rPr>
              <a:t> belly breathing</a:t>
            </a:r>
            <a:r>
              <a:rPr lang="en-US" b="1" dirty="0" smtClean="0">
                <a:effectLst/>
              </a:rPr>
              <a:t>, using positive self-talk, and/or counting. </a:t>
            </a:r>
          </a:p>
          <a:p>
            <a:pPr marL="173525" indent="-173525">
              <a:buFont typeface="Arial" pitchFamily="34" charset="0"/>
              <a:buChar char="•"/>
            </a:pPr>
            <a:r>
              <a:rPr lang="en-US" b="1" dirty="0" smtClean="0">
                <a:effectLst/>
              </a:rPr>
              <a:t>Unit 4, Problem Solving:</a:t>
            </a:r>
            <a:r>
              <a:rPr lang="en-US" b="1" baseline="0" dirty="0" smtClean="0">
                <a:effectLst/>
              </a:rPr>
              <a:t> </a:t>
            </a:r>
            <a:r>
              <a:rPr lang="en-US" b="1" dirty="0" smtClean="0">
                <a:effectLst/>
              </a:rPr>
              <a:t>There are two main goals for this unit. The first is to build students' ability to solve problems in safe and respectful ways. The second is to build students' skills for making and keeping friends. </a:t>
            </a:r>
          </a:p>
          <a:p>
            <a:endParaRPr lang="en-US" dirty="0"/>
          </a:p>
        </p:txBody>
      </p:sp>
      <p:sp>
        <p:nvSpPr>
          <p:cNvPr id="282" name="Shape 282"/>
          <p:cNvSpPr txBox="1">
            <a:spLocks noGrp="1"/>
          </p:cNvSpPr>
          <p:nvPr>
            <p:ph type="sldNum" idx="12"/>
          </p:nvPr>
        </p:nvSpPr>
        <p:spPr>
          <a:xfrm>
            <a:off x="3939466" y="8777192"/>
            <a:ext cx="3013762" cy="462042"/>
          </a:xfrm>
          <a:prstGeom prst="rect">
            <a:avLst/>
          </a:prstGeom>
          <a:noFill/>
          <a:ln>
            <a:noFill/>
          </a:ln>
        </p:spPr>
        <p:txBody>
          <a:bodyPr lIns="92525" tIns="46250" rIns="92525" bIns="462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59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Serve as a bridge between staff and parents for parents who are transitioning to the district</a:t>
            </a:r>
          </a:p>
          <a:p>
            <a:r>
              <a:rPr lang="en-US" sz="1200" b="0" i="0" kern="1200" dirty="0">
                <a:solidFill>
                  <a:schemeClr val="tx1"/>
                </a:solidFill>
                <a:effectLst/>
                <a:latin typeface="+mn-lt"/>
                <a:ea typeface="+mn-ea"/>
                <a:cs typeface="+mn-cs"/>
              </a:rPr>
              <a:t>Supports families in teaching how to communicate with school staff for their children's needs at school and in the community</a:t>
            </a:r>
          </a:p>
          <a:p>
            <a:r>
              <a:rPr lang="en-US" sz="1200" b="0" i="0" kern="1200" dirty="0">
                <a:solidFill>
                  <a:schemeClr val="tx1"/>
                </a:solidFill>
                <a:effectLst/>
                <a:latin typeface="+mn-lt"/>
                <a:ea typeface="+mn-ea"/>
                <a:cs typeface="+mn-cs"/>
              </a:rPr>
              <a:t>Work with school administration and staff (especially the registrar) to support families with school communications such as but not limited to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Registration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Family Access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Interpreters and language line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School activities such as clubs and sports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Communications around absences and attendance issues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Communication with staff (teachers and administrators)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Resources available to families and students (tutoring, meal programs, school supplies)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 with ISF VOICE mentors in matching and supporting parents and students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Support family outreach events such as curriculum night, literacy family nights</a:t>
            </a:r>
          </a:p>
          <a:p>
            <a:pPr marL="171450" indent="-171450">
              <a:buFont typeface="Arial" panose="020B0604020202020204" pitchFamily="34" charset="0"/>
              <a:buChar char="•"/>
            </a:pPr>
            <a:r>
              <a:rPr lang="en-US" dirty="0"/>
              <a:t>Send information via Blackboard, </a:t>
            </a:r>
            <a:r>
              <a:rPr lang="en-US" dirty="0" err="1"/>
              <a:t>robo</a:t>
            </a:r>
            <a:r>
              <a:rPr lang="en-US" dirty="0"/>
              <a:t> calls in Mandarin and Spanish (Supported by Francisca Campos – FPL at Issaquah Feeder pattern)</a:t>
            </a:r>
          </a:p>
        </p:txBody>
      </p:sp>
      <p:sp>
        <p:nvSpPr>
          <p:cNvPr id="4" name="Slide Number Placeholder 3"/>
          <p:cNvSpPr>
            <a:spLocks noGrp="1"/>
          </p:cNvSpPr>
          <p:nvPr>
            <p:ph type="sldNum" sz="quarter" idx="10"/>
          </p:nvPr>
        </p:nvSpPr>
        <p:spPr/>
        <p:txBody>
          <a:bodyPr/>
          <a:lstStyle/>
          <a:p>
            <a:fld id="{F0AFE711-5DC4-474C-880B-157B6BBCFBBF}" type="slidenum">
              <a:rPr lang="en-US" smtClean="0"/>
              <a:t>20</a:t>
            </a:fld>
            <a:endParaRPr lang="en-US"/>
          </a:p>
        </p:txBody>
      </p:sp>
    </p:spTree>
    <p:extLst>
      <p:ext uri="{BB962C8B-B14F-4D97-AF65-F5344CB8AC3E}">
        <p14:creationId xmlns:p14="http://schemas.microsoft.com/office/powerpoint/2010/main" val="417165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18" indent="-233218">
              <a:buAutoNum type="arabicPeriod"/>
            </a:pPr>
            <a:r>
              <a:rPr lang="en-US" dirty="0"/>
              <a:t>Creekside PTSA is our Parent-Teacher-Student</a:t>
            </a:r>
            <a:r>
              <a:rPr lang="en-US" baseline="0" dirty="0"/>
              <a:t> Association. </a:t>
            </a:r>
          </a:p>
          <a:p>
            <a:pPr marL="233218" indent="-233218">
              <a:buAutoNum type="arabicPeriod"/>
            </a:pPr>
            <a:r>
              <a:rPr lang="en-US" baseline="0" dirty="0"/>
              <a:t>It is an important support for our school, and provides these enrichment programs for the students.</a:t>
            </a:r>
          </a:p>
          <a:p>
            <a:pPr marL="233218" indent="-233218">
              <a:buAutoNum type="arabicPeriod"/>
            </a:pPr>
            <a:r>
              <a:rPr lang="en-US" baseline="0" dirty="0"/>
              <a:t>It is a non-profit organization and anyone can become a member.</a:t>
            </a:r>
          </a:p>
          <a:p>
            <a:pPr marL="233218" indent="-233218">
              <a:buAutoNum type="arabicPeriod"/>
            </a:pPr>
            <a:r>
              <a:rPr lang="en-US" baseline="0" dirty="0"/>
              <a:t>The big fundraiser, HAWK-A-THON, will kick off next week, and more information will go home.</a:t>
            </a:r>
          </a:p>
          <a:p>
            <a:pPr marL="233218" indent="-233218">
              <a:buAutoNum type="arabicPeriod"/>
            </a:pPr>
            <a:r>
              <a:rPr lang="en-US" baseline="0" dirty="0"/>
              <a:t>Make sure you are getting their news and updates.</a:t>
            </a:r>
          </a:p>
          <a:p>
            <a:endParaRPr lang="en-US" dirty="0"/>
          </a:p>
        </p:txBody>
      </p:sp>
      <p:sp>
        <p:nvSpPr>
          <p:cNvPr id="4" name="Slide Number Placeholder 3"/>
          <p:cNvSpPr>
            <a:spLocks noGrp="1"/>
          </p:cNvSpPr>
          <p:nvPr>
            <p:ph type="sldNum" sz="quarter" idx="10"/>
          </p:nvPr>
        </p:nvSpPr>
        <p:spPr/>
        <p:txBody>
          <a:bodyPr/>
          <a:lstStyle/>
          <a:p>
            <a:fld id="{986C2FA2-2424-1A4E-915F-B945C50EB1C9}" type="slidenum">
              <a:rPr lang="en-US" smtClean="0"/>
              <a:t>21</a:t>
            </a:fld>
            <a:endParaRPr lang="en-US"/>
          </a:p>
        </p:txBody>
      </p:sp>
    </p:spTree>
    <p:extLst>
      <p:ext uri="{BB962C8B-B14F-4D97-AF65-F5344CB8AC3E}">
        <p14:creationId xmlns:p14="http://schemas.microsoft.com/office/powerpoint/2010/main" val="388655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DF3535-6EA3-4C0B-B3FC-248DC5D522D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F3535-6EA3-4C0B-B3FC-248DC5D522D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CDF3535-6EA3-4C0B-B3FC-248DC5D522D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8C7E-AA2B-4299-B0C2-417D85897D56}"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F3535-6EA3-4C0B-B3FC-248DC5D522D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8C7E-AA2B-4299-B0C2-417D85897D5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F3535-6EA3-4C0B-B3FC-248DC5D522D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DF3535-6EA3-4C0B-B3FC-248DC5D522D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8C7E-AA2B-4299-B0C2-417D85897D56}"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F3535-6EA3-4C0B-B3FC-248DC5D522D6}"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F3535-6EA3-4C0B-B3FC-248DC5D522D6}"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CDF3535-6EA3-4C0B-B3FC-248DC5D522D6}"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B8C7E-AA2B-4299-B0C2-417D85897D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CDF3535-6EA3-4C0B-B3FC-248DC5D522D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8C7E-AA2B-4299-B0C2-417D85897D56}"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F3535-6EA3-4C0B-B3FC-248DC5D522D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8C7E-AA2B-4299-B0C2-417D85897D56}"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CDF3535-6EA3-4C0B-B3FC-248DC5D522D6}" type="datetimeFigureOut">
              <a:rPr lang="en-US" smtClean="0"/>
              <a:pPr/>
              <a:t>9/9/2019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7B8C7E-AA2B-4299-B0C2-417D85897D56}"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Mithalw@issaquah.wednet.edu"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Please find your child’s desk. </a:t>
            </a:r>
          </a:p>
          <a:p>
            <a:r>
              <a:rPr lang="en-US" sz="3600" dirty="0" smtClean="0"/>
              <a:t>You can take the quiz they left for you. </a:t>
            </a:r>
          </a:p>
          <a:p>
            <a:r>
              <a:rPr lang="en-US" sz="3600" dirty="0"/>
              <a:t>W</a:t>
            </a:r>
            <a:r>
              <a:rPr lang="en-US" sz="3600" dirty="0" smtClean="0"/>
              <a:t>rite your child a note.</a:t>
            </a:r>
          </a:p>
          <a:p>
            <a:r>
              <a:rPr lang="en-US" sz="3600" dirty="0" smtClean="0"/>
              <a:t>Fill out the writing ideas sheet</a:t>
            </a:r>
          </a:p>
          <a:p>
            <a:pPr marL="0" indent="0">
              <a:buNone/>
            </a:pPr>
            <a:endParaRPr lang="en-US" sz="3600" dirty="0" smtClean="0"/>
          </a:p>
          <a:p>
            <a:pPr marL="0" indent="0">
              <a:buNone/>
            </a:pPr>
            <a:endParaRPr lang="en-US" dirty="0"/>
          </a:p>
        </p:txBody>
      </p:sp>
      <p:sp>
        <p:nvSpPr>
          <p:cNvPr id="3" name="Title 2"/>
          <p:cNvSpPr>
            <a:spLocks noGrp="1"/>
          </p:cNvSpPr>
          <p:nvPr>
            <p:ph type="title"/>
          </p:nvPr>
        </p:nvSpPr>
        <p:spPr/>
        <p:txBody>
          <a:bodyPr/>
          <a:lstStyle/>
          <a:p>
            <a:r>
              <a:rPr lang="en-US" dirty="0" smtClean="0"/>
              <a:t>Welcome to P-5</a:t>
            </a:r>
            <a:endParaRPr lang="en-US" dirty="0"/>
          </a:p>
        </p:txBody>
      </p:sp>
      <p:pic>
        <p:nvPicPr>
          <p:cNvPr id="1032" name="Picture 8" descr="C:\Users\KarrS\AppData\Local\Microsoft\Windows\Temporary Internet Files\Content.IE5\TSPEQ13O\iPenc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886200"/>
            <a:ext cx="18097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18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TextBox 2"/>
          <p:cNvSpPr txBox="1"/>
          <p:nvPr/>
        </p:nvSpPr>
        <p:spPr>
          <a:xfrm>
            <a:off x="1181100" y="1625692"/>
            <a:ext cx="6781800" cy="4893647"/>
          </a:xfrm>
          <a:prstGeom prst="rect">
            <a:avLst/>
          </a:prstGeom>
          <a:noFill/>
        </p:spPr>
        <p:txBody>
          <a:bodyPr wrap="square" rtlCol="0">
            <a:spAutoFit/>
          </a:bodyPr>
          <a:lstStyle/>
          <a:p>
            <a:r>
              <a:rPr lang="en-US" sz="2400" b="1" dirty="0"/>
              <a:t>Homework:</a:t>
            </a:r>
            <a:endParaRPr lang="en-US" sz="2400" dirty="0"/>
          </a:p>
          <a:p>
            <a:pPr marL="342900" indent="-342900">
              <a:buFont typeface="Arial" panose="020B0604020202020204" pitchFamily="34" charset="0"/>
              <a:buChar char="•"/>
            </a:pPr>
            <a:r>
              <a:rPr lang="en-US" sz="2400" dirty="0" smtClean="0"/>
              <a:t>Math </a:t>
            </a:r>
            <a:r>
              <a:rPr lang="en-US" sz="2400" dirty="0"/>
              <a:t>Homework - given every Monday, Tuesday, Wednesday, and </a:t>
            </a:r>
            <a:r>
              <a:rPr lang="en-US" sz="2400" dirty="0" smtClean="0"/>
              <a:t>Thursday</a:t>
            </a:r>
            <a:r>
              <a:rPr lang="en-US" sz="2400" dirty="0"/>
              <a:t/>
            </a:r>
            <a:br>
              <a:rPr lang="en-US" sz="2400" dirty="0"/>
            </a:br>
            <a:endParaRPr lang="en-US" sz="2400" dirty="0"/>
          </a:p>
          <a:p>
            <a:pPr marL="342900" indent="-342900">
              <a:buFont typeface="Arial" panose="020B0604020202020204" pitchFamily="34" charset="0"/>
              <a:buChar char="•"/>
            </a:pPr>
            <a:r>
              <a:rPr lang="en-US" sz="2400" dirty="0" smtClean="0"/>
              <a:t>Approximately 20 minutes </a:t>
            </a:r>
            <a:r>
              <a:rPr lang="en-US" sz="2400" dirty="0"/>
              <a:t>of Reading each </a:t>
            </a:r>
            <a:r>
              <a:rPr lang="en-US" sz="2400" dirty="0" smtClean="0"/>
              <a:t>night</a:t>
            </a:r>
          </a:p>
          <a:p>
            <a:pPr marL="800100" lvl="1" indent="-342900">
              <a:buFont typeface="Arial" panose="020B0604020202020204" pitchFamily="34" charset="0"/>
              <a:buChar char="•"/>
            </a:pPr>
            <a:r>
              <a:rPr lang="en-US" sz="2400" dirty="0" smtClean="0"/>
              <a:t>Please initial your child’s planner next to your child’s reading minutes each night</a:t>
            </a:r>
            <a:endParaRPr lang="en-US" sz="2400" dirty="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dirty="0" smtClean="0"/>
              <a:t>Math Homework should </a:t>
            </a:r>
            <a:r>
              <a:rPr lang="en-US" sz="2400" b="1" dirty="0" smtClean="0"/>
              <a:t>NOT</a:t>
            </a:r>
            <a:r>
              <a:rPr lang="en-US" sz="2400" dirty="0" smtClean="0"/>
              <a:t> take more than 10 minutes a night. Set a timer and give your child 10 minutes. Please just have them bring back what they were able to finish.</a:t>
            </a:r>
            <a:endParaRPr lang="en-US" sz="2400" dirty="0"/>
          </a:p>
        </p:txBody>
      </p:sp>
    </p:spTree>
    <p:extLst>
      <p:ext uri="{BB962C8B-B14F-4D97-AF65-F5344CB8AC3E}">
        <p14:creationId xmlns:p14="http://schemas.microsoft.com/office/powerpoint/2010/main" val="2994151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4800600"/>
          </a:xfrm>
        </p:spPr>
        <p:txBody>
          <a:bodyPr>
            <a:normAutofit/>
          </a:bodyPr>
          <a:lstStyle/>
          <a:p>
            <a:r>
              <a:rPr lang="en-US" dirty="0"/>
              <a:t/>
            </a:r>
            <a:br>
              <a:rPr lang="en-US" dirty="0"/>
            </a:br>
            <a:r>
              <a:rPr lang="en-US" dirty="0"/>
              <a:t/>
            </a:r>
            <a:br>
              <a:rPr lang="en-US" dirty="0"/>
            </a:br>
            <a:r>
              <a:rPr lang="en-US" dirty="0"/>
              <a:t/>
            </a:r>
            <a:br>
              <a:rPr lang="en-US" dirty="0"/>
            </a:b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66520" y="969645"/>
            <a:ext cx="6410960" cy="4918710"/>
          </a:xfrm>
          <a:prstGeom prst="rect">
            <a:avLst/>
          </a:prstGeom>
          <a:noFill/>
          <a:ln>
            <a:noFill/>
          </a:ln>
        </p:spPr>
      </p:pic>
    </p:spTree>
    <p:extLst>
      <p:ext uri="{BB962C8B-B14F-4D97-AF65-F5344CB8AC3E}">
        <p14:creationId xmlns:p14="http://schemas.microsoft.com/office/powerpoint/2010/main" val="706571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7772400" cy="3970318"/>
          </a:xfrm>
          <a:prstGeom prst="rect">
            <a:avLst/>
          </a:prstGeom>
          <a:noFill/>
        </p:spPr>
        <p:txBody>
          <a:bodyPr wrap="square" rtlCol="0">
            <a:spAutoFit/>
          </a:bodyPr>
          <a:lstStyle/>
          <a:p>
            <a:pPr algn="ctr"/>
            <a:r>
              <a:rPr lang="en-US" sz="3600" dirty="0"/>
              <a:t>Important </a:t>
            </a:r>
            <a:r>
              <a:rPr lang="en-US" sz="3600" dirty="0" smtClean="0"/>
              <a:t>Information</a:t>
            </a:r>
          </a:p>
          <a:p>
            <a:pPr algn="ctr"/>
            <a:endParaRPr lang="en-US" sz="3600" dirty="0"/>
          </a:p>
          <a:p>
            <a:r>
              <a:rPr lang="en-US" b="1" dirty="0" smtClean="0"/>
              <a:t>Contact </a:t>
            </a:r>
            <a:r>
              <a:rPr lang="en-US" b="1" dirty="0"/>
              <a:t>Information: </a:t>
            </a:r>
          </a:p>
          <a:p>
            <a:r>
              <a:rPr lang="en-US" dirty="0"/>
              <a:t>Email: karrs@issaquah.wednet.edu</a:t>
            </a:r>
          </a:p>
          <a:p>
            <a:endParaRPr lang="en-US" dirty="0"/>
          </a:p>
          <a:p>
            <a:r>
              <a:rPr lang="en-US" b="1" dirty="0"/>
              <a:t>Birthdays</a:t>
            </a:r>
          </a:p>
          <a:p>
            <a:pPr marL="285750" indent="-285750">
              <a:buFont typeface="Arial" panose="020B0604020202020204" pitchFamily="34" charset="0"/>
              <a:buChar char="•"/>
            </a:pPr>
            <a:r>
              <a:rPr lang="en-US" dirty="0" smtClean="0"/>
              <a:t> </a:t>
            </a:r>
            <a:r>
              <a:rPr lang="en-US" dirty="0"/>
              <a:t>Each child recognized on their </a:t>
            </a:r>
            <a:r>
              <a:rPr lang="en-US" dirty="0" smtClean="0"/>
              <a:t>birthday or in June if they are a summer birthday.</a:t>
            </a:r>
          </a:p>
          <a:p>
            <a:pPr marL="285750" indent="-285750">
              <a:buFont typeface="Arial" panose="020B0604020202020204" pitchFamily="34" charset="0"/>
              <a:buChar char="•"/>
            </a:pPr>
            <a:endParaRPr lang="en-US" b="1" dirty="0" smtClean="0"/>
          </a:p>
          <a:p>
            <a:r>
              <a:rPr lang="en-US" b="1" dirty="0" smtClean="0"/>
              <a:t>Newsletters </a:t>
            </a:r>
            <a:r>
              <a:rPr lang="en-US" b="1" dirty="0"/>
              <a:t>and Book Orders</a:t>
            </a:r>
          </a:p>
          <a:p>
            <a:pPr marL="285750" indent="-285750">
              <a:buFont typeface="Arial" panose="020B0604020202020204" pitchFamily="34" charset="0"/>
              <a:buChar char="•"/>
            </a:pPr>
            <a:r>
              <a:rPr lang="en-US" dirty="0" smtClean="0"/>
              <a:t>Newsletters </a:t>
            </a:r>
            <a:r>
              <a:rPr lang="en-US" dirty="0"/>
              <a:t>emailed at the beginning of each month </a:t>
            </a:r>
            <a:endParaRPr lang="en-US" dirty="0" smtClean="0"/>
          </a:p>
          <a:p>
            <a:pPr marL="285750" indent="-285750">
              <a:buFont typeface="Arial" panose="020B0604020202020204" pitchFamily="34" charset="0"/>
              <a:buChar char="•"/>
            </a:pPr>
            <a:r>
              <a:rPr lang="en-US" dirty="0" smtClean="0"/>
              <a:t> </a:t>
            </a:r>
            <a:r>
              <a:rPr lang="en-US" dirty="0"/>
              <a:t>Scholastic Book Orders sent home at the beginning of the month</a:t>
            </a:r>
          </a:p>
        </p:txBody>
      </p:sp>
    </p:spTree>
    <p:extLst>
      <p:ext uri="{BB962C8B-B14F-4D97-AF65-F5344CB8AC3E}">
        <p14:creationId xmlns:p14="http://schemas.microsoft.com/office/powerpoint/2010/main" val="77412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Curriculum</a:t>
            </a:r>
            <a:endParaRPr lang="en-US" dirty="0"/>
          </a:p>
        </p:txBody>
      </p:sp>
      <p:sp>
        <p:nvSpPr>
          <p:cNvPr id="3" name="TextBox 2"/>
          <p:cNvSpPr txBox="1"/>
          <p:nvPr/>
        </p:nvSpPr>
        <p:spPr>
          <a:xfrm>
            <a:off x="511629" y="1371600"/>
            <a:ext cx="7924800" cy="3785652"/>
          </a:xfrm>
          <a:prstGeom prst="rect">
            <a:avLst/>
          </a:prstGeom>
          <a:noFill/>
        </p:spPr>
        <p:txBody>
          <a:bodyPr wrap="square" rtlCol="0">
            <a:spAutoFit/>
          </a:bodyPr>
          <a:lstStyle/>
          <a:p>
            <a:r>
              <a:rPr lang="en-US" sz="2400" b="1" dirty="0"/>
              <a:t>Writing:</a:t>
            </a:r>
            <a:endParaRPr lang="en-US" sz="2400" dirty="0"/>
          </a:p>
          <a:p>
            <a:r>
              <a:rPr lang="en-US" sz="2400" dirty="0"/>
              <a:t>Writer's Workshop:</a:t>
            </a:r>
          </a:p>
          <a:p>
            <a:endParaRPr lang="en-US" sz="2400" dirty="0"/>
          </a:p>
          <a:p>
            <a:r>
              <a:rPr lang="en-US" sz="2400" dirty="0"/>
              <a:t>Whole-class mini-lesson </a:t>
            </a:r>
          </a:p>
          <a:p>
            <a:r>
              <a:rPr lang="en-US" sz="2400" dirty="0"/>
              <a:t>- Lucy Calkins - Personal Narrative, Informational, Opinion, Fairy Tales (fiction)</a:t>
            </a:r>
          </a:p>
          <a:p>
            <a:endParaRPr lang="en-US" sz="2400" dirty="0"/>
          </a:p>
          <a:p>
            <a:r>
              <a:rPr lang="en-US" sz="2400" dirty="0"/>
              <a:t>Independent writing time as I conference one-on-one</a:t>
            </a:r>
          </a:p>
          <a:p>
            <a:endParaRPr lang="en-US" sz="2400" dirty="0"/>
          </a:p>
          <a:p>
            <a:r>
              <a:rPr lang="en-US" sz="2400" dirty="0"/>
              <a:t>Share time as a class/author's chair</a:t>
            </a:r>
          </a:p>
        </p:txBody>
      </p:sp>
    </p:spTree>
    <p:extLst>
      <p:ext uri="{BB962C8B-B14F-4D97-AF65-F5344CB8AC3E}">
        <p14:creationId xmlns:p14="http://schemas.microsoft.com/office/powerpoint/2010/main" val="168715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524000"/>
          </a:xfrm>
        </p:spPr>
        <p:txBody>
          <a:bodyPr/>
          <a:lstStyle/>
          <a:p>
            <a:r>
              <a:rPr lang="en-US" dirty="0" smtClean="0"/>
              <a:t>Curriculum</a:t>
            </a:r>
            <a:endParaRPr lang="en-US" dirty="0"/>
          </a:p>
        </p:txBody>
      </p:sp>
      <p:sp>
        <p:nvSpPr>
          <p:cNvPr id="3" name="Text Placeholder 2"/>
          <p:cNvSpPr>
            <a:spLocks noGrp="1"/>
          </p:cNvSpPr>
          <p:nvPr>
            <p:ph type="body" idx="1"/>
          </p:nvPr>
        </p:nvSpPr>
        <p:spPr>
          <a:xfrm>
            <a:off x="1367365" y="1437448"/>
            <a:ext cx="6417734" cy="4506152"/>
          </a:xfrm>
        </p:spPr>
        <p:txBody>
          <a:bodyPr>
            <a:noAutofit/>
          </a:bodyPr>
          <a:lstStyle/>
          <a:p>
            <a:pPr algn="l"/>
            <a:r>
              <a:rPr lang="en-US" sz="2400" b="1" dirty="0">
                <a:solidFill>
                  <a:schemeClr val="tx1"/>
                </a:solidFill>
              </a:rPr>
              <a:t>Reading</a:t>
            </a:r>
            <a:r>
              <a:rPr lang="en-US" sz="2400" b="1" dirty="0" smtClean="0">
                <a:solidFill>
                  <a:schemeClr val="tx1"/>
                </a:solidFill>
              </a:rPr>
              <a:t>:</a:t>
            </a:r>
            <a:endParaRPr lang="en-US" sz="2400" dirty="0">
              <a:solidFill>
                <a:schemeClr val="tx1"/>
              </a:solidFill>
            </a:endParaRPr>
          </a:p>
          <a:p>
            <a:pPr algn="l"/>
            <a:r>
              <a:rPr lang="en-US" sz="2400" dirty="0">
                <a:solidFill>
                  <a:schemeClr val="tx1"/>
                </a:solidFill>
              </a:rPr>
              <a:t>Daily Five/Reading Workshop (Mini Lesson, Reading Time - Read to Self, Read to Others, Word Work, Writing, Listen to Reading - and one-on-one conferences</a:t>
            </a:r>
            <a:r>
              <a:rPr lang="en-US" sz="2400" dirty="0" smtClean="0">
                <a:solidFill>
                  <a:schemeClr val="tx1"/>
                </a:solidFill>
              </a:rPr>
              <a:t>)</a:t>
            </a:r>
            <a:r>
              <a:rPr lang="en-US" sz="2400" dirty="0">
                <a:solidFill>
                  <a:schemeClr val="tx1"/>
                </a:solidFill>
              </a:rPr>
              <a:t/>
            </a:r>
            <a:br>
              <a:rPr lang="en-US" sz="2400" dirty="0">
                <a:solidFill>
                  <a:schemeClr val="tx1"/>
                </a:solidFill>
              </a:rPr>
            </a:br>
            <a:endParaRPr lang="en-US" sz="2400" dirty="0">
              <a:solidFill>
                <a:schemeClr val="tx1"/>
              </a:solidFill>
            </a:endParaRPr>
          </a:p>
          <a:p>
            <a:pPr algn="l"/>
            <a:r>
              <a:rPr lang="en-US" sz="2400" dirty="0">
                <a:solidFill>
                  <a:schemeClr val="tx1"/>
                </a:solidFill>
              </a:rPr>
              <a:t>Guided Reading - Small group work focusing on </a:t>
            </a:r>
            <a:r>
              <a:rPr lang="en-US" sz="2400" dirty="0" smtClean="0">
                <a:solidFill>
                  <a:schemeClr val="tx1"/>
                </a:solidFill>
              </a:rPr>
              <a:t>comprehension </a:t>
            </a:r>
            <a:r>
              <a:rPr lang="en-US" sz="2400" dirty="0">
                <a:solidFill>
                  <a:schemeClr val="tx1"/>
                </a:solidFill>
              </a:rPr>
              <a:t>skills appropriate for each student. </a:t>
            </a:r>
          </a:p>
          <a:p>
            <a:pPr algn="l"/>
            <a:endParaRPr lang="en-US" sz="2400" dirty="0">
              <a:solidFill>
                <a:schemeClr val="tx1"/>
              </a:solidFill>
            </a:endParaRPr>
          </a:p>
          <a:p>
            <a:pPr algn="l"/>
            <a:r>
              <a:rPr lang="en-US" sz="2400" dirty="0">
                <a:solidFill>
                  <a:schemeClr val="tx1"/>
                </a:solidFill>
              </a:rPr>
              <a:t>Reading for Enjoyment (At-home reading)</a:t>
            </a:r>
          </a:p>
        </p:txBody>
      </p:sp>
    </p:spTree>
    <p:extLst>
      <p:ext uri="{BB962C8B-B14F-4D97-AF65-F5344CB8AC3E}">
        <p14:creationId xmlns:p14="http://schemas.microsoft.com/office/powerpoint/2010/main" val="273528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8077200" cy="5262979"/>
          </a:xfrm>
          <a:prstGeom prst="rect">
            <a:avLst/>
          </a:prstGeom>
        </p:spPr>
        <p:txBody>
          <a:bodyPr wrap="square">
            <a:spAutoFit/>
          </a:bodyPr>
          <a:lstStyle/>
          <a:p>
            <a:pPr marL="285750" indent="-285750">
              <a:buFont typeface="Courier New" panose="02070309020205020404" pitchFamily="49" charset="0"/>
              <a:buChar char="o"/>
            </a:pPr>
            <a:r>
              <a:rPr lang="en-US" sz="2400" dirty="0" smtClean="0"/>
              <a:t>Read </a:t>
            </a:r>
            <a:r>
              <a:rPr lang="en-US" sz="2400" dirty="0"/>
              <a:t>the Parent Roadmap for your child’s grade </a:t>
            </a:r>
            <a:r>
              <a:rPr lang="en-US" sz="2400" dirty="0" smtClean="0"/>
              <a:t>level</a:t>
            </a:r>
          </a:p>
          <a:p>
            <a:endParaRPr lang="en-US" sz="2400" dirty="0"/>
          </a:p>
          <a:p>
            <a:pPr marL="285750" indent="-285750">
              <a:buFont typeface="Courier New" panose="02070309020205020404" pitchFamily="49" charset="0"/>
              <a:buChar char="o"/>
            </a:pPr>
            <a:r>
              <a:rPr lang="en-US" sz="2400" dirty="0"/>
              <a:t>At the beginning of each module, read the Parent Tip Sheet to get an overview of the topics your child will be learning and how you can support this learning at </a:t>
            </a:r>
            <a:r>
              <a:rPr lang="en-US" sz="2400" dirty="0" smtClean="0"/>
              <a:t>home. You can find these on my website or the ISD website. </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smtClean="0"/>
              <a:t>Practice skip counting and multiplication facts. </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smtClean="0"/>
              <a:t>Encourage extra practice on </a:t>
            </a:r>
            <a:r>
              <a:rPr lang="en-US" sz="2400" dirty="0" err="1" smtClean="0"/>
              <a:t>Zearn</a:t>
            </a:r>
            <a:endParaRPr lang="en-US" sz="2400" dirty="0" smtClean="0"/>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endParaRPr lang="en-US" sz="2400" dirty="0" smtClean="0"/>
          </a:p>
          <a:p>
            <a:endParaRPr lang="en-US" sz="2400" dirty="0" smtClean="0"/>
          </a:p>
          <a:p>
            <a:endParaRPr lang="en-US" sz="2400" dirty="0"/>
          </a:p>
        </p:txBody>
      </p:sp>
      <p:sp>
        <p:nvSpPr>
          <p:cNvPr id="3" name="Rectangle 2"/>
          <p:cNvSpPr/>
          <p:nvPr/>
        </p:nvSpPr>
        <p:spPr>
          <a:xfrm>
            <a:off x="1828800" y="914400"/>
            <a:ext cx="5791200" cy="523220"/>
          </a:xfrm>
          <a:prstGeom prst="rect">
            <a:avLst/>
          </a:prstGeom>
        </p:spPr>
        <p:txBody>
          <a:bodyPr wrap="square">
            <a:spAutoFit/>
          </a:bodyPr>
          <a:lstStyle/>
          <a:p>
            <a:r>
              <a:rPr lang="en-US" sz="2800" dirty="0"/>
              <a:t>Eureka Math – How Parents Can Help</a:t>
            </a:r>
          </a:p>
        </p:txBody>
      </p:sp>
    </p:spTree>
    <p:extLst>
      <p:ext uri="{BB962C8B-B14F-4D97-AF65-F5344CB8AC3E}">
        <p14:creationId xmlns:p14="http://schemas.microsoft.com/office/powerpoint/2010/main" val="312812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pic>
        <p:nvPicPr>
          <p:cNvPr id="5" name="Picture 4"/>
          <p:cNvPicPr>
            <a:picLocks noChangeAspect="1"/>
          </p:cNvPicPr>
          <p:nvPr/>
        </p:nvPicPr>
        <p:blipFill>
          <a:blip r:embed="rId2"/>
          <a:stretch>
            <a:fillRect/>
          </a:stretch>
        </p:blipFill>
        <p:spPr>
          <a:xfrm>
            <a:off x="914400" y="1286513"/>
            <a:ext cx="7162800" cy="5580968"/>
          </a:xfrm>
          <a:prstGeom prst="rect">
            <a:avLst/>
          </a:prstGeom>
        </p:spPr>
      </p:pic>
    </p:spTree>
    <p:extLst>
      <p:ext uri="{BB962C8B-B14F-4D97-AF65-F5344CB8AC3E}">
        <p14:creationId xmlns:p14="http://schemas.microsoft.com/office/powerpoint/2010/main" val="16428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TextBox 2"/>
          <p:cNvSpPr txBox="1"/>
          <p:nvPr/>
        </p:nvSpPr>
        <p:spPr>
          <a:xfrm>
            <a:off x="1143000" y="1600200"/>
            <a:ext cx="7086600" cy="1569660"/>
          </a:xfrm>
          <a:prstGeom prst="rect">
            <a:avLst/>
          </a:prstGeom>
          <a:noFill/>
        </p:spPr>
        <p:txBody>
          <a:bodyPr wrap="square" rtlCol="0">
            <a:spAutoFit/>
          </a:bodyPr>
          <a:lstStyle/>
          <a:p>
            <a:r>
              <a:rPr lang="en-US" sz="2400" dirty="0"/>
              <a:t>Science</a:t>
            </a:r>
            <a:r>
              <a:rPr lang="en-US" sz="2400" dirty="0" smtClean="0"/>
              <a:t>:</a:t>
            </a:r>
          </a:p>
          <a:p>
            <a:pPr marL="342900" indent="-342900">
              <a:buFont typeface="Arial" panose="020B0604020202020204" pitchFamily="34" charset="0"/>
              <a:buChar char="•"/>
            </a:pPr>
            <a:r>
              <a:rPr lang="en-US" sz="2400" dirty="0" smtClean="0"/>
              <a:t>Puget </a:t>
            </a:r>
            <a:r>
              <a:rPr lang="en-US" sz="2400" dirty="0"/>
              <a:t>Sound Watershed and Salmon</a:t>
            </a:r>
          </a:p>
          <a:p>
            <a:pPr marL="342900" indent="-342900">
              <a:buFont typeface="Arial" panose="020B0604020202020204" pitchFamily="34" charset="0"/>
              <a:buChar char="•"/>
            </a:pPr>
            <a:r>
              <a:rPr lang="en-US" sz="2400" dirty="0" smtClean="0"/>
              <a:t>Rocks</a:t>
            </a:r>
            <a:r>
              <a:rPr lang="en-US" sz="2400" dirty="0"/>
              <a:t>, Minerals, and Fossils</a:t>
            </a:r>
          </a:p>
          <a:p>
            <a:pPr marL="342900" indent="-342900">
              <a:buFont typeface="Arial" panose="020B0604020202020204" pitchFamily="34" charset="0"/>
              <a:buChar char="•"/>
            </a:pPr>
            <a:r>
              <a:rPr lang="en-US" sz="2400" dirty="0" smtClean="0"/>
              <a:t>Weather</a:t>
            </a:r>
            <a:endParaRPr lang="en-US" sz="2400" dirty="0"/>
          </a:p>
        </p:txBody>
      </p:sp>
      <p:sp>
        <p:nvSpPr>
          <p:cNvPr id="9" name="TextBox 8"/>
          <p:cNvSpPr txBox="1"/>
          <p:nvPr/>
        </p:nvSpPr>
        <p:spPr>
          <a:xfrm>
            <a:off x="1447800" y="3733800"/>
            <a:ext cx="3581400" cy="369332"/>
          </a:xfrm>
          <a:prstGeom prst="rect">
            <a:avLst/>
          </a:prstGeom>
          <a:noFill/>
        </p:spPr>
        <p:txBody>
          <a:bodyPr wrap="square" rtlCol="0">
            <a:spAutoFit/>
          </a:bodyPr>
          <a:lstStyle/>
          <a:p>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314" y="3204091"/>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81587"/>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290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8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1742834" y="862104"/>
            <a:ext cx="6621780" cy="857250"/>
          </a:xfrm>
          <a:prstGeom prst="rect">
            <a:avLst/>
          </a:prstGeom>
          <a:noFill/>
          <a:ln>
            <a:noFill/>
          </a:ln>
        </p:spPr>
        <p:txBody>
          <a:bodyPr lIns="68569" tIns="34275" rIns="68569" bIns="34275" anchor="ctr" anchorCtr="0">
            <a:noAutofit/>
          </a:bodyPr>
          <a:lstStyle/>
          <a:p>
            <a:pPr algn="ctr">
              <a:buSzPct val="25000"/>
            </a:pPr>
            <a:r>
              <a:rPr lang="en-US" sz="3300" b="1" dirty="0">
                <a:solidFill>
                  <a:srgbClr val="E46C0A"/>
                </a:solidFill>
                <a:latin typeface="Calibri"/>
                <a:ea typeface="Calibri"/>
                <a:cs typeface="Calibri"/>
                <a:sym typeface="Calibri"/>
              </a:rPr>
              <a:t>Social Emotional Learning Curriculum </a:t>
            </a:r>
          </a:p>
        </p:txBody>
      </p:sp>
      <p:grpSp>
        <p:nvGrpSpPr>
          <p:cNvPr id="262" name="Shape 262"/>
          <p:cNvGrpSpPr/>
          <p:nvPr/>
        </p:nvGrpSpPr>
        <p:grpSpPr>
          <a:xfrm>
            <a:off x="1144033" y="1943100"/>
            <a:ext cx="6855935" cy="3640144"/>
            <a:chOff x="0" y="159908"/>
            <a:chExt cx="8195767" cy="4413959"/>
          </a:xfrm>
        </p:grpSpPr>
        <p:sp>
          <p:nvSpPr>
            <p:cNvPr id="263" name="Shape 263"/>
            <p:cNvSpPr/>
            <p:nvPr/>
          </p:nvSpPr>
          <p:spPr>
            <a:xfrm>
              <a:off x="0" y="159908"/>
              <a:ext cx="8195767" cy="575638"/>
            </a:xfrm>
            <a:prstGeom prst="roundRect">
              <a:avLst>
                <a:gd name="adj" fmla="val 16667"/>
              </a:avLst>
            </a:prstGeom>
            <a:solidFill>
              <a:srgbClr val="49ACC5">
                <a:alpha val="89803"/>
              </a:srgbClr>
            </a:solidFill>
            <a:ln w="25400" cap="flat" cmpd="sng">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264" name="Shape 264"/>
            <p:cNvSpPr txBox="1"/>
            <p:nvPr/>
          </p:nvSpPr>
          <p:spPr>
            <a:xfrm>
              <a:off x="28100" y="188008"/>
              <a:ext cx="8139568" cy="519439"/>
            </a:xfrm>
            <a:prstGeom prst="rect">
              <a:avLst/>
            </a:prstGeom>
            <a:noFill/>
            <a:ln>
              <a:noFill/>
            </a:ln>
          </p:spPr>
          <p:txBody>
            <a:bodyPr lIns="68569" tIns="68569" rIns="68569" bIns="68569" anchor="ctr" anchorCtr="0">
              <a:noAutofit/>
            </a:bodyPr>
            <a:lstStyle/>
            <a:p>
              <a:pPr algn="ctr">
                <a:lnSpc>
                  <a:spcPct val="90000"/>
                </a:lnSpc>
                <a:spcAft>
                  <a:spcPts val="630"/>
                </a:spcAft>
                <a:buSzPct val="25000"/>
              </a:pPr>
              <a:r>
                <a:rPr lang="en-US">
                  <a:solidFill>
                    <a:schemeClr val="lt1"/>
                  </a:solidFill>
                  <a:latin typeface="Arial"/>
                  <a:ea typeface="Arial"/>
                  <a:cs typeface="Arial"/>
                  <a:sym typeface="Arial"/>
                </a:rPr>
                <a:t>Unit 1: Skills for Learning</a:t>
              </a:r>
            </a:p>
          </p:txBody>
        </p:sp>
        <p:sp>
          <p:nvSpPr>
            <p:cNvPr id="265" name="Shape 265"/>
            <p:cNvSpPr/>
            <p:nvPr/>
          </p:nvSpPr>
          <p:spPr>
            <a:xfrm>
              <a:off x="0" y="735549"/>
              <a:ext cx="8195767" cy="397439"/>
            </a:xfrm>
            <a:prstGeom prst="rect">
              <a:avLst/>
            </a:prstGeom>
            <a:noFill/>
            <a:ln>
              <a:noFill/>
            </a:ln>
          </p:spPr>
          <p:txBody>
            <a:bodyPr lIns="68569" tIns="68569" rIns="68569" bIns="68569" anchor="ctr" anchorCtr="0">
              <a:noAutofit/>
            </a:bodyPr>
            <a:lstStyle/>
            <a:p>
              <a:endParaRPr sz="1350"/>
            </a:p>
          </p:txBody>
        </p:sp>
        <p:sp>
          <p:nvSpPr>
            <p:cNvPr id="266" name="Shape 266"/>
            <p:cNvSpPr txBox="1"/>
            <p:nvPr/>
          </p:nvSpPr>
          <p:spPr>
            <a:xfrm>
              <a:off x="0" y="735549"/>
              <a:ext cx="8195767" cy="397439"/>
            </a:xfrm>
            <a:prstGeom prst="rect">
              <a:avLst/>
            </a:prstGeom>
            <a:noFill/>
            <a:ln>
              <a:noFill/>
            </a:ln>
          </p:spPr>
          <p:txBody>
            <a:bodyPr lIns="195150" tIns="22856" rIns="128006" bIns="22856" anchor="t" anchorCtr="0">
              <a:noAutofit/>
            </a:bodyPr>
            <a:lstStyle/>
            <a:p>
              <a:pPr marL="128588" lvl="1" indent="-128588" algn="ctr">
                <a:lnSpc>
                  <a:spcPct val="90000"/>
                </a:lnSpc>
                <a:spcAft>
                  <a:spcPts val="285"/>
                </a:spcAft>
                <a:buClr>
                  <a:schemeClr val="dk1"/>
                </a:buClr>
                <a:buSzPct val="100000"/>
                <a:buFont typeface="Arial"/>
                <a:buChar char="•"/>
              </a:pPr>
              <a:r>
                <a:rPr lang="en-US" sz="1425">
                  <a:solidFill>
                    <a:schemeClr val="dk1"/>
                  </a:solidFill>
                  <a:latin typeface="Arial"/>
                  <a:ea typeface="Arial"/>
                  <a:cs typeface="Arial"/>
                  <a:sym typeface="Arial"/>
                </a:rPr>
                <a:t>Listening   • Focusing attention  •Using self-talk   •Being assertive</a:t>
              </a:r>
            </a:p>
          </p:txBody>
        </p:sp>
        <p:sp>
          <p:nvSpPr>
            <p:cNvPr id="267" name="Shape 267"/>
            <p:cNvSpPr/>
            <p:nvPr/>
          </p:nvSpPr>
          <p:spPr>
            <a:xfrm>
              <a:off x="0" y="1143001"/>
              <a:ext cx="8195767" cy="575638"/>
            </a:xfrm>
            <a:prstGeom prst="roundRect">
              <a:avLst>
                <a:gd name="adj" fmla="val 16667"/>
              </a:avLst>
            </a:prstGeom>
            <a:solidFill>
              <a:srgbClr val="49ACC5">
                <a:alpha val="76862"/>
              </a:srgbClr>
            </a:solidFill>
            <a:ln w="25400" cap="flat" cmpd="sng">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268" name="Shape 268"/>
            <p:cNvSpPr txBox="1"/>
            <p:nvPr/>
          </p:nvSpPr>
          <p:spPr>
            <a:xfrm>
              <a:off x="28100" y="1171101"/>
              <a:ext cx="8139568" cy="519439"/>
            </a:xfrm>
            <a:prstGeom prst="rect">
              <a:avLst/>
            </a:prstGeom>
            <a:noFill/>
            <a:ln>
              <a:noFill/>
            </a:ln>
          </p:spPr>
          <p:txBody>
            <a:bodyPr lIns="68569" tIns="68569" rIns="68569" bIns="68569" anchor="ctr" anchorCtr="0">
              <a:noAutofit/>
            </a:bodyPr>
            <a:lstStyle/>
            <a:p>
              <a:pPr algn="ctr">
                <a:lnSpc>
                  <a:spcPct val="90000"/>
                </a:lnSpc>
                <a:spcAft>
                  <a:spcPts val="630"/>
                </a:spcAft>
                <a:buSzPct val="25000"/>
              </a:pPr>
              <a:r>
                <a:rPr lang="en-US">
                  <a:solidFill>
                    <a:schemeClr val="lt1"/>
                  </a:solidFill>
                  <a:latin typeface="Arial"/>
                  <a:ea typeface="Arial"/>
                  <a:cs typeface="Arial"/>
                  <a:sym typeface="Arial"/>
                </a:rPr>
                <a:t>Unit 2: Empathy</a:t>
              </a:r>
            </a:p>
          </p:txBody>
        </p:sp>
        <p:sp>
          <p:nvSpPr>
            <p:cNvPr id="269" name="Shape 269"/>
            <p:cNvSpPr/>
            <p:nvPr/>
          </p:nvSpPr>
          <p:spPr>
            <a:xfrm>
              <a:off x="0" y="1708628"/>
              <a:ext cx="8195767" cy="658260"/>
            </a:xfrm>
            <a:prstGeom prst="rect">
              <a:avLst/>
            </a:prstGeom>
            <a:noFill/>
            <a:ln>
              <a:noFill/>
            </a:ln>
          </p:spPr>
          <p:txBody>
            <a:bodyPr lIns="68569" tIns="68569" rIns="68569" bIns="68569" anchor="ctr" anchorCtr="0">
              <a:noAutofit/>
            </a:bodyPr>
            <a:lstStyle/>
            <a:p>
              <a:endParaRPr sz="1350"/>
            </a:p>
          </p:txBody>
        </p:sp>
        <p:sp>
          <p:nvSpPr>
            <p:cNvPr id="270" name="Shape 270"/>
            <p:cNvSpPr txBox="1"/>
            <p:nvPr/>
          </p:nvSpPr>
          <p:spPr>
            <a:xfrm>
              <a:off x="0" y="1708628"/>
              <a:ext cx="8195767" cy="658260"/>
            </a:xfrm>
            <a:prstGeom prst="rect">
              <a:avLst/>
            </a:prstGeom>
            <a:noFill/>
            <a:ln>
              <a:noFill/>
            </a:ln>
          </p:spPr>
          <p:txBody>
            <a:bodyPr lIns="195150" tIns="22856" rIns="128006" bIns="22856" anchor="t" anchorCtr="0">
              <a:noAutofit/>
            </a:bodyPr>
            <a:lstStyle/>
            <a:p>
              <a:pPr marL="128588" lvl="1" indent="-128588" algn="ctr">
                <a:lnSpc>
                  <a:spcPct val="90000"/>
                </a:lnSpc>
                <a:buClr>
                  <a:schemeClr val="dk1"/>
                </a:buClr>
                <a:buSzPct val="100000"/>
                <a:buFont typeface="Arial"/>
                <a:buChar char="•"/>
              </a:pPr>
              <a:r>
                <a:rPr lang="en-US" sz="1425">
                  <a:solidFill>
                    <a:schemeClr val="dk1"/>
                  </a:solidFill>
                  <a:latin typeface="Arial"/>
                  <a:ea typeface="Arial"/>
                  <a:cs typeface="Arial"/>
                  <a:sym typeface="Arial"/>
                </a:rPr>
                <a:t>Identifying one's own and others' feelings  •Taking others' perspectives</a:t>
              </a:r>
            </a:p>
            <a:p>
              <a:pPr marL="128588" lvl="1" indent="-128588" algn="ctr">
                <a:lnSpc>
                  <a:spcPct val="90000"/>
                </a:lnSpc>
                <a:spcBef>
                  <a:spcPts val="285"/>
                </a:spcBef>
                <a:spcAft>
                  <a:spcPts val="285"/>
                </a:spcAft>
                <a:buClr>
                  <a:schemeClr val="dk1"/>
                </a:buClr>
                <a:buSzPct val="100000"/>
                <a:buFont typeface="Arial"/>
                <a:buChar char="•"/>
              </a:pPr>
              <a:r>
                <a:rPr lang="en-US" sz="1425">
                  <a:solidFill>
                    <a:schemeClr val="dk1"/>
                  </a:solidFill>
                  <a:latin typeface="Arial"/>
                  <a:ea typeface="Arial"/>
                  <a:cs typeface="Arial"/>
                  <a:sym typeface="Arial"/>
                </a:rPr>
                <a:t>Showing care and concern for others</a:t>
              </a:r>
            </a:p>
          </p:txBody>
        </p:sp>
        <p:sp>
          <p:nvSpPr>
            <p:cNvPr id="271" name="Shape 271"/>
            <p:cNvSpPr/>
            <p:nvPr/>
          </p:nvSpPr>
          <p:spPr>
            <a:xfrm>
              <a:off x="0" y="2362202"/>
              <a:ext cx="8195767" cy="575638"/>
            </a:xfrm>
            <a:prstGeom prst="roundRect">
              <a:avLst>
                <a:gd name="adj" fmla="val 16667"/>
              </a:avLst>
            </a:prstGeom>
            <a:solidFill>
              <a:srgbClr val="49ACC5">
                <a:alpha val="63137"/>
              </a:srgbClr>
            </a:solidFill>
            <a:ln w="25400" cap="flat" cmpd="sng">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272" name="Shape 272"/>
            <p:cNvSpPr txBox="1"/>
            <p:nvPr/>
          </p:nvSpPr>
          <p:spPr>
            <a:xfrm>
              <a:off x="28100" y="2390302"/>
              <a:ext cx="8139568" cy="519439"/>
            </a:xfrm>
            <a:prstGeom prst="rect">
              <a:avLst/>
            </a:prstGeom>
            <a:noFill/>
            <a:ln>
              <a:noFill/>
            </a:ln>
          </p:spPr>
          <p:txBody>
            <a:bodyPr lIns="68569" tIns="68569" rIns="68569" bIns="68569" anchor="ctr" anchorCtr="0">
              <a:noAutofit/>
            </a:bodyPr>
            <a:lstStyle/>
            <a:p>
              <a:pPr algn="ctr">
                <a:lnSpc>
                  <a:spcPct val="90000"/>
                </a:lnSpc>
                <a:spcAft>
                  <a:spcPts val="630"/>
                </a:spcAft>
                <a:buSzPct val="25000"/>
              </a:pPr>
              <a:r>
                <a:rPr lang="en-US">
                  <a:solidFill>
                    <a:schemeClr val="lt1"/>
                  </a:solidFill>
                  <a:latin typeface="Arial"/>
                  <a:ea typeface="Arial"/>
                  <a:cs typeface="Arial"/>
                  <a:sym typeface="Arial"/>
                </a:rPr>
                <a:t>Unit 3: Emotion Management</a:t>
              </a:r>
            </a:p>
          </p:txBody>
        </p:sp>
        <p:sp>
          <p:nvSpPr>
            <p:cNvPr id="273" name="Shape 273"/>
            <p:cNvSpPr/>
            <p:nvPr/>
          </p:nvSpPr>
          <p:spPr>
            <a:xfrm>
              <a:off x="0" y="2942528"/>
              <a:ext cx="8195767" cy="658260"/>
            </a:xfrm>
            <a:prstGeom prst="rect">
              <a:avLst/>
            </a:prstGeom>
            <a:noFill/>
            <a:ln>
              <a:noFill/>
            </a:ln>
          </p:spPr>
          <p:txBody>
            <a:bodyPr lIns="68569" tIns="68569" rIns="68569" bIns="68569" anchor="ctr" anchorCtr="0">
              <a:noAutofit/>
            </a:bodyPr>
            <a:lstStyle/>
            <a:p>
              <a:endParaRPr sz="1350"/>
            </a:p>
          </p:txBody>
        </p:sp>
        <p:sp>
          <p:nvSpPr>
            <p:cNvPr id="274" name="Shape 274"/>
            <p:cNvSpPr txBox="1"/>
            <p:nvPr/>
          </p:nvSpPr>
          <p:spPr>
            <a:xfrm>
              <a:off x="0" y="2942528"/>
              <a:ext cx="8195767" cy="658260"/>
            </a:xfrm>
            <a:prstGeom prst="rect">
              <a:avLst/>
            </a:prstGeom>
            <a:noFill/>
            <a:ln>
              <a:noFill/>
            </a:ln>
          </p:spPr>
          <p:txBody>
            <a:bodyPr lIns="195150" tIns="22856" rIns="128006" bIns="22856" anchor="t" anchorCtr="0">
              <a:noAutofit/>
            </a:bodyPr>
            <a:lstStyle/>
            <a:p>
              <a:pPr marL="128588" lvl="1" indent="-128588" algn="ctr">
                <a:lnSpc>
                  <a:spcPct val="90000"/>
                </a:lnSpc>
                <a:buClr>
                  <a:schemeClr val="dk1"/>
                </a:buClr>
                <a:buSzPct val="100000"/>
                <a:buFont typeface="Arial"/>
                <a:buChar char="•"/>
              </a:pPr>
              <a:r>
                <a:rPr lang="en-US" sz="1425">
                  <a:solidFill>
                    <a:schemeClr val="dk1"/>
                  </a:solidFill>
                  <a:latin typeface="Arial"/>
                  <a:ea typeface="Arial"/>
                  <a:cs typeface="Arial"/>
                  <a:sym typeface="Arial"/>
                </a:rPr>
                <a:t>Understanding strong feelings  •Identifying and managing strong feelings</a:t>
              </a:r>
            </a:p>
            <a:p>
              <a:pPr marL="128588" lvl="1" indent="-128588" algn="ctr">
                <a:lnSpc>
                  <a:spcPct val="90000"/>
                </a:lnSpc>
                <a:spcBef>
                  <a:spcPts val="285"/>
                </a:spcBef>
                <a:spcAft>
                  <a:spcPts val="285"/>
                </a:spcAft>
                <a:buClr>
                  <a:schemeClr val="dk1"/>
                </a:buClr>
                <a:buSzPct val="100000"/>
                <a:buFont typeface="Arial"/>
                <a:buChar char="•"/>
              </a:pPr>
              <a:r>
                <a:rPr lang="en-US" sz="1425">
                  <a:solidFill>
                    <a:schemeClr val="dk1"/>
                  </a:solidFill>
                  <a:latin typeface="Arial"/>
                  <a:ea typeface="Arial"/>
                  <a:cs typeface="Arial"/>
                  <a:sym typeface="Arial"/>
                </a:rPr>
                <a:t>Calming down strong feelings</a:t>
              </a:r>
            </a:p>
          </p:txBody>
        </p:sp>
        <p:sp>
          <p:nvSpPr>
            <p:cNvPr id="275" name="Shape 275"/>
            <p:cNvSpPr/>
            <p:nvPr/>
          </p:nvSpPr>
          <p:spPr>
            <a:xfrm>
              <a:off x="0" y="3600789"/>
              <a:ext cx="8195767" cy="575638"/>
            </a:xfrm>
            <a:prstGeom prst="roundRect">
              <a:avLst>
                <a:gd name="adj" fmla="val 16667"/>
              </a:avLst>
            </a:prstGeom>
            <a:solidFill>
              <a:srgbClr val="49ACC5">
                <a:alpha val="49803"/>
              </a:srgbClr>
            </a:solidFill>
            <a:ln w="25400" cap="flat" cmpd="sng">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276" name="Shape 276"/>
            <p:cNvSpPr txBox="1"/>
            <p:nvPr/>
          </p:nvSpPr>
          <p:spPr>
            <a:xfrm>
              <a:off x="28100" y="3628889"/>
              <a:ext cx="8139568" cy="519439"/>
            </a:xfrm>
            <a:prstGeom prst="rect">
              <a:avLst/>
            </a:prstGeom>
            <a:noFill/>
            <a:ln>
              <a:noFill/>
            </a:ln>
          </p:spPr>
          <p:txBody>
            <a:bodyPr lIns="68569" tIns="68569" rIns="68569" bIns="68569" anchor="ctr" anchorCtr="0">
              <a:noAutofit/>
            </a:bodyPr>
            <a:lstStyle/>
            <a:p>
              <a:pPr algn="ctr">
                <a:lnSpc>
                  <a:spcPct val="90000"/>
                </a:lnSpc>
                <a:spcAft>
                  <a:spcPts val="630"/>
                </a:spcAft>
                <a:buSzPct val="25000"/>
              </a:pPr>
              <a:r>
                <a:rPr lang="en-US" dirty="0">
                  <a:solidFill>
                    <a:schemeClr val="lt1"/>
                  </a:solidFill>
                  <a:latin typeface="Arial"/>
                  <a:ea typeface="Arial"/>
                  <a:cs typeface="Arial"/>
                  <a:sym typeface="Arial"/>
                </a:rPr>
                <a:t>Unit 4: Friendship Skills and Problem Solving</a:t>
              </a:r>
            </a:p>
          </p:txBody>
        </p:sp>
        <p:sp>
          <p:nvSpPr>
            <p:cNvPr id="277" name="Shape 277"/>
            <p:cNvSpPr/>
            <p:nvPr/>
          </p:nvSpPr>
          <p:spPr>
            <a:xfrm>
              <a:off x="0" y="4176428"/>
              <a:ext cx="8195767" cy="397439"/>
            </a:xfrm>
            <a:prstGeom prst="rect">
              <a:avLst/>
            </a:prstGeom>
            <a:noFill/>
            <a:ln>
              <a:noFill/>
            </a:ln>
          </p:spPr>
          <p:txBody>
            <a:bodyPr lIns="68569" tIns="68569" rIns="68569" bIns="68569" anchor="ctr" anchorCtr="0">
              <a:noAutofit/>
            </a:bodyPr>
            <a:lstStyle/>
            <a:p>
              <a:endParaRPr sz="1350"/>
            </a:p>
          </p:txBody>
        </p:sp>
        <p:sp>
          <p:nvSpPr>
            <p:cNvPr id="278" name="Shape 278"/>
            <p:cNvSpPr txBox="1"/>
            <p:nvPr/>
          </p:nvSpPr>
          <p:spPr>
            <a:xfrm>
              <a:off x="0" y="4176428"/>
              <a:ext cx="8195767" cy="397439"/>
            </a:xfrm>
            <a:prstGeom prst="rect">
              <a:avLst/>
            </a:prstGeom>
            <a:noFill/>
            <a:ln>
              <a:noFill/>
            </a:ln>
          </p:spPr>
          <p:txBody>
            <a:bodyPr lIns="195150" tIns="22856" rIns="128006" bIns="22856" anchor="t" anchorCtr="0">
              <a:noAutofit/>
            </a:bodyPr>
            <a:lstStyle/>
            <a:p>
              <a:pPr marL="128588" lvl="1" indent="-128588" algn="ctr">
                <a:lnSpc>
                  <a:spcPct val="90000"/>
                </a:lnSpc>
                <a:spcAft>
                  <a:spcPts val="285"/>
                </a:spcAft>
                <a:buClr>
                  <a:schemeClr val="dk1"/>
                </a:buClr>
                <a:buSzPct val="100000"/>
                <a:buFont typeface="Arial"/>
                <a:buChar char="•"/>
              </a:pPr>
              <a:r>
                <a:rPr lang="en-US" sz="1425">
                  <a:solidFill>
                    <a:schemeClr val="dk1"/>
                  </a:solidFill>
                  <a:latin typeface="Arial"/>
                  <a:ea typeface="Arial"/>
                  <a:cs typeface="Arial"/>
                  <a:sym typeface="Arial"/>
                </a:rPr>
                <a:t>Making and keeping friends  •Calming down and using Problem-Solving Steps</a:t>
              </a: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212287">
            <a:off x="31780" y="1325862"/>
            <a:ext cx="1679273" cy="70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511804" y="1521235"/>
            <a:ext cx="6102221" cy="415498"/>
          </a:xfrm>
          <a:prstGeom prst="rect">
            <a:avLst/>
          </a:prstGeom>
          <a:noFill/>
        </p:spPr>
        <p:txBody>
          <a:bodyPr wrap="square" rtlCol="0">
            <a:spAutoFit/>
          </a:bodyPr>
          <a:lstStyle/>
          <a:p>
            <a:pPr algn="ctr"/>
            <a:r>
              <a:rPr lang="en-US" sz="2100" b="1" dirty="0">
                <a:solidFill>
                  <a:schemeClr val="accent1">
                    <a:lumMod val="50000"/>
                  </a:schemeClr>
                </a:solidFill>
              </a:rPr>
              <a:t>K – 3</a:t>
            </a:r>
            <a:r>
              <a:rPr lang="en-US" sz="2100" b="1" baseline="30000" dirty="0">
                <a:solidFill>
                  <a:schemeClr val="accent1">
                    <a:lumMod val="50000"/>
                  </a:schemeClr>
                </a:solidFill>
              </a:rPr>
              <a:t>rd</a:t>
            </a:r>
            <a:r>
              <a:rPr lang="en-US" sz="2100" b="1" dirty="0">
                <a:solidFill>
                  <a:schemeClr val="accent1">
                    <a:lumMod val="50000"/>
                  </a:schemeClr>
                </a:solidFill>
              </a:rPr>
              <a:t> Grade Units</a:t>
            </a:r>
          </a:p>
        </p:txBody>
      </p:sp>
    </p:spTree>
    <p:extLst>
      <p:ext uri="{BB962C8B-B14F-4D97-AF65-F5344CB8AC3E}">
        <p14:creationId xmlns:p14="http://schemas.microsoft.com/office/powerpoint/2010/main" val="375666643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553200"/>
          </a:xfrm>
        </p:spPr>
        <p:txBody>
          <a:bodyPr>
            <a:noAutofit/>
          </a:bodyPr>
          <a:lstStyle/>
          <a:p>
            <a:r>
              <a:rPr lang="en-US" sz="2800" dirty="0">
                <a:solidFill>
                  <a:schemeClr val="tx1"/>
                </a:solidFill>
              </a:rPr>
              <a:t>When to Keep Your Child Home from School</a:t>
            </a:r>
            <a:r>
              <a:rPr lang="en-US" sz="1400" dirty="0">
                <a:solidFill>
                  <a:schemeClr val="tx1"/>
                </a:solidFill>
              </a:rPr>
              <a:t/>
            </a:r>
            <a:br>
              <a:rPr lang="en-US" sz="1400" dirty="0">
                <a:solidFill>
                  <a:schemeClr val="tx1"/>
                </a:solidFill>
              </a:rPr>
            </a:br>
            <a:r>
              <a:rPr lang="en-US" sz="1400" dirty="0">
                <a:solidFill>
                  <a:schemeClr val="tx1"/>
                </a:solidFill>
              </a:rPr>
              <a:t> </a:t>
            </a:r>
            <a:br>
              <a:rPr lang="en-US" sz="1400" dirty="0">
                <a:solidFill>
                  <a:schemeClr val="tx1"/>
                </a:solidFill>
              </a:rPr>
            </a:br>
            <a:r>
              <a:rPr lang="en-US" sz="1400" b="1" dirty="0">
                <a:solidFill>
                  <a:schemeClr val="tx1"/>
                </a:solidFill>
              </a:rPr>
              <a:t> </a:t>
            </a:r>
            <a:r>
              <a:rPr lang="en-US" sz="1400" dirty="0">
                <a:solidFill>
                  <a:schemeClr val="tx1"/>
                </a:solidFill>
              </a:rPr>
              <a:t/>
            </a:r>
            <a:br>
              <a:rPr lang="en-US" sz="1400" dirty="0">
                <a:solidFill>
                  <a:schemeClr val="tx1"/>
                </a:solidFill>
              </a:rPr>
            </a:br>
            <a:r>
              <a:rPr lang="en-US" sz="1400" b="1" dirty="0">
                <a:solidFill>
                  <a:schemeClr val="tx1"/>
                </a:solidFill>
              </a:rPr>
              <a:t>KEEP YOUR CHILD HOME IF HE/SHE HAS ANY OF THESE SYMPTOMS:</a:t>
            </a:r>
            <a:r>
              <a:rPr lang="en-US" sz="1400" dirty="0">
                <a:solidFill>
                  <a:schemeClr val="tx1"/>
                </a:solidFill>
              </a:rPr>
              <a:t/>
            </a:r>
            <a:br>
              <a:rPr lang="en-US" sz="1400" dirty="0">
                <a:solidFill>
                  <a:schemeClr val="tx1"/>
                </a:solidFill>
              </a:rPr>
            </a:br>
            <a:r>
              <a:rPr lang="en-US" sz="1400" b="1" dirty="0">
                <a:solidFill>
                  <a:schemeClr val="tx1"/>
                </a:solidFill>
              </a:rPr>
              <a:t> </a:t>
            </a:r>
            <a:r>
              <a:rPr lang="en-US" sz="1400" dirty="0">
                <a:solidFill>
                  <a:schemeClr val="tx1"/>
                </a:solidFill>
              </a:rPr>
              <a:t/>
            </a:r>
            <a:br>
              <a:rPr lang="en-US" sz="1400" dirty="0">
                <a:solidFill>
                  <a:schemeClr val="tx1"/>
                </a:solidFill>
              </a:rPr>
            </a:br>
            <a:r>
              <a:rPr lang="en-US" sz="1400" b="1" dirty="0">
                <a:solidFill>
                  <a:schemeClr val="tx1"/>
                </a:solidFill>
              </a:rPr>
              <a:t>Fever</a:t>
            </a:r>
            <a:r>
              <a:rPr lang="en-US" sz="1400" dirty="0">
                <a:solidFill>
                  <a:schemeClr val="tx1"/>
                </a:solidFill>
              </a:rPr>
              <a:t> – over 100 degrees F. orally.  Temperature should remain normal (98.6 degrees) for 24 </a:t>
            </a:r>
            <a:r>
              <a:rPr lang="en-US" sz="1400" dirty="0" smtClean="0">
                <a:solidFill>
                  <a:schemeClr val="tx1"/>
                </a:solidFill>
              </a:rPr>
              <a:t>	hours </a:t>
            </a:r>
            <a:r>
              <a:rPr lang="en-US" sz="1400" dirty="0">
                <a:solidFill>
                  <a:schemeClr val="tx1"/>
                </a:solidFill>
              </a:rPr>
              <a:t>before returning to </a:t>
            </a:r>
            <a:r>
              <a:rPr lang="en-US" sz="1400" dirty="0" smtClean="0">
                <a:solidFill>
                  <a:schemeClr val="tx1"/>
                </a:solidFill>
              </a:rPr>
              <a:t>school</a:t>
            </a:r>
            <a:r>
              <a:rPr lang="en-US" sz="1400" b="1" dirty="0">
                <a:solidFill>
                  <a:schemeClr val="tx1"/>
                </a:solidFill>
              </a:rPr>
              <a:t> </a:t>
            </a:r>
            <a:r>
              <a:rPr lang="en-US" sz="1400" dirty="0">
                <a:solidFill>
                  <a:schemeClr val="tx1"/>
                </a:solidFill>
              </a:rPr>
              <a:t/>
            </a:r>
            <a:br>
              <a:rPr lang="en-US" sz="1400" dirty="0">
                <a:solidFill>
                  <a:schemeClr val="tx1"/>
                </a:solidFill>
              </a:rPr>
            </a:br>
            <a:r>
              <a:rPr lang="en-US" sz="1400" b="1" dirty="0">
                <a:solidFill>
                  <a:schemeClr val="tx1"/>
                </a:solidFill>
              </a:rPr>
              <a:t>Sore throat</a:t>
            </a:r>
            <a:r>
              <a:rPr lang="en-US" sz="1400" dirty="0">
                <a:solidFill>
                  <a:schemeClr val="tx1"/>
                </a:solidFill>
              </a:rPr>
              <a:t> – especially if associated with fever or swollen </a:t>
            </a:r>
            <a:r>
              <a:rPr lang="en-US" sz="1400" dirty="0" smtClean="0">
                <a:solidFill>
                  <a:schemeClr val="tx1"/>
                </a:solidFill>
              </a:rPr>
              <a:t>glands</a:t>
            </a:r>
            <a:r>
              <a:rPr lang="en-US" sz="1400" b="1" dirty="0">
                <a:solidFill>
                  <a:schemeClr val="tx1"/>
                </a:solidFill>
              </a:rPr>
              <a:t> </a:t>
            </a:r>
            <a:r>
              <a:rPr lang="en-US" sz="1400" dirty="0">
                <a:solidFill>
                  <a:schemeClr val="tx1"/>
                </a:solidFill>
              </a:rPr>
              <a:t/>
            </a:r>
            <a:br>
              <a:rPr lang="en-US" sz="1400" dirty="0">
                <a:solidFill>
                  <a:schemeClr val="tx1"/>
                </a:solidFill>
              </a:rPr>
            </a:br>
            <a:r>
              <a:rPr lang="en-US" sz="1400" b="1" dirty="0">
                <a:solidFill>
                  <a:schemeClr val="tx1"/>
                </a:solidFill>
              </a:rPr>
              <a:t>Vomiting</a:t>
            </a:r>
            <a:r>
              <a:rPr lang="en-US" sz="1400" dirty="0">
                <a:solidFill>
                  <a:schemeClr val="tx1"/>
                </a:solidFill>
              </a:rPr>
              <a:t> – within the past 24 </a:t>
            </a:r>
            <a:r>
              <a:rPr lang="en-US" sz="1400" dirty="0" smtClean="0">
                <a:solidFill>
                  <a:schemeClr val="tx1"/>
                </a:solidFill>
              </a:rPr>
              <a:t>hours</a:t>
            </a:r>
            <a:r>
              <a:rPr lang="en-US" sz="1400" b="1" dirty="0">
                <a:solidFill>
                  <a:schemeClr val="tx1"/>
                </a:solidFill>
              </a:rPr>
              <a:t> </a:t>
            </a:r>
            <a:r>
              <a:rPr lang="en-US" sz="1400" dirty="0">
                <a:solidFill>
                  <a:schemeClr val="tx1"/>
                </a:solidFill>
              </a:rPr>
              <a:t/>
            </a:r>
            <a:br>
              <a:rPr lang="en-US" sz="1400" dirty="0">
                <a:solidFill>
                  <a:schemeClr val="tx1"/>
                </a:solidFill>
              </a:rPr>
            </a:br>
            <a:r>
              <a:rPr lang="en-US" sz="1400" b="1" dirty="0">
                <a:solidFill>
                  <a:schemeClr val="tx1"/>
                </a:solidFill>
              </a:rPr>
              <a:t>Diarrhea</a:t>
            </a:r>
            <a:r>
              <a:rPr lang="en-US" sz="1400" dirty="0">
                <a:solidFill>
                  <a:schemeClr val="tx1"/>
                </a:solidFill>
              </a:rPr>
              <a:t> – more than one </a:t>
            </a:r>
            <a:r>
              <a:rPr lang="en-US" sz="1400" dirty="0" err="1">
                <a:solidFill>
                  <a:schemeClr val="tx1"/>
                </a:solidFill>
              </a:rPr>
              <a:t>occurence</a:t>
            </a:r>
            <a:r>
              <a:rPr lang="en-US" sz="1400" dirty="0">
                <a:solidFill>
                  <a:schemeClr val="tx1"/>
                </a:solidFill>
              </a:rPr>
              <a:t> in a 24 hour </a:t>
            </a:r>
            <a:r>
              <a:rPr lang="en-US" sz="1400" dirty="0" smtClean="0">
                <a:solidFill>
                  <a:schemeClr val="tx1"/>
                </a:solidFill>
              </a:rPr>
              <a:t>period</a:t>
            </a:r>
            <a:r>
              <a:rPr lang="en-US" sz="1400" dirty="0">
                <a:solidFill>
                  <a:schemeClr val="tx1"/>
                </a:solidFill>
              </a:rPr>
              <a:t> </a:t>
            </a:r>
            <a:br>
              <a:rPr lang="en-US" sz="1400" dirty="0">
                <a:solidFill>
                  <a:schemeClr val="tx1"/>
                </a:solidFill>
              </a:rPr>
            </a:br>
            <a:r>
              <a:rPr lang="en-US" sz="1400" b="1" dirty="0">
                <a:solidFill>
                  <a:schemeClr val="tx1"/>
                </a:solidFill>
              </a:rPr>
              <a:t>Drainage from the eye</a:t>
            </a:r>
            <a:r>
              <a:rPr lang="en-US" sz="1400" dirty="0">
                <a:solidFill>
                  <a:schemeClr val="tx1"/>
                </a:solidFill>
              </a:rPr>
              <a:t> –the eye crusted and difficult to open (especially upon waking</a:t>
            </a:r>
            <a:r>
              <a:rPr lang="en-US" sz="1400" dirty="0" smtClean="0">
                <a:solidFill>
                  <a:schemeClr val="tx1"/>
                </a:solidFill>
              </a:rPr>
              <a:t>)</a:t>
            </a:r>
            <a:r>
              <a:rPr lang="en-US" sz="1400" dirty="0">
                <a:solidFill>
                  <a:schemeClr val="tx1"/>
                </a:solidFill>
              </a:rPr>
              <a:t/>
            </a:r>
            <a:br>
              <a:rPr lang="en-US" sz="1400" dirty="0">
                <a:solidFill>
                  <a:schemeClr val="tx1"/>
                </a:solidFill>
              </a:rPr>
            </a:br>
            <a:r>
              <a:rPr lang="en-US" sz="1400" b="1" dirty="0">
                <a:solidFill>
                  <a:schemeClr val="tx1"/>
                </a:solidFill>
              </a:rPr>
              <a:t>Nasal discharge (yellow or greenish)</a:t>
            </a:r>
            <a:r>
              <a:rPr lang="en-US" sz="1400" dirty="0">
                <a:solidFill>
                  <a:schemeClr val="tx1"/>
                </a:solidFill>
              </a:rPr>
              <a:t> –If your child’s nasal mucus has a color and is accompanied by a fever and/or coughing, sneezing, drowsiness, and general signs of not feeling well, your child may be contagious and should remain at home until the symptoms subside.  Call your doctor if you have any concerns or questions</a:t>
            </a:r>
            <a:r>
              <a:rPr lang="en-US" sz="1400" dirty="0" smtClean="0">
                <a:solidFill>
                  <a:schemeClr val="tx1"/>
                </a:solidFill>
              </a:rPr>
              <a:t>.</a:t>
            </a:r>
            <a:r>
              <a:rPr lang="en-US" sz="1400" dirty="0">
                <a:solidFill>
                  <a:schemeClr val="tx1"/>
                </a:solidFill>
              </a:rPr>
              <a:t/>
            </a:r>
            <a:br>
              <a:rPr lang="en-US" sz="1400" dirty="0">
                <a:solidFill>
                  <a:schemeClr val="tx1"/>
                </a:solidFill>
              </a:rPr>
            </a:br>
            <a:r>
              <a:rPr lang="en-US" sz="1400" b="1" dirty="0">
                <a:solidFill>
                  <a:schemeClr val="tx1"/>
                </a:solidFill>
              </a:rPr>
              <a:t>Appearance/Behavior</a:t>
            </a:r>
            <a:r>
              <a:rPr lang="en-US" sz="1400" dirty="0">
                <a:solidFill>
                  <a:schemeClr val="tx1"/>
                </a:solidFill>
              </a:rPr>
              <a:t> – unusually tired, pale, lack of </a:t>
            </a:r>
            <a:r>
              <a:rPr lang="en-US" sz="1400" dirty="0" err="1">
                <a:solidFill>
                  <a:schemeClr val="tx1"/>
                </a:solidFill>
              </a:rPr>
              <a:t>appetitie</a:t>
            </a:r>
            <a:r>
              <a:rPr lang="en-US" sz="1400" dirty="0">
                <a:solidFill>
                  <a:schemeClr val="tx1"/>
                </a:solidFill>
              </a:rPr>
              <a:t>, difficult to wake, </a:t>
            </a:r>
            <a:r>
              <a:rPr lang="en-US" sz="1400" dirty="0" smtClean="0">
                <a:solidFill>
                  <a:schemeClr val="tx1"/>
                </a:solidFill>
              </a:rPr>
              <a:t>confused</a:t>
            </a:r>
            <a:r>
              <a:rPr lang="en-US" sz="1400" dirty="0">
                <a:solidFill>
                  <a:schemeClr val="tx1"/>
                </a:solidFill>
              </a:rPr>
              <a:t/>
            </a:r>
            <a:br>
              <a:rPr lang="en-US" sz="1400" dirty="0">
                <a:solidFill>
                  <a:schemeClr val="tx1"/>
                </a:solidFill>
              </a:rPr>
            </a:br>
            <a:r>
              <a:rPr lang="en-US" sz="1400" b="1" dirty="0">
                <a:solidFill>
                  <a:schemeClr val="tx1"/>
                </a:solidFill>
              </a:rPr>
              <a:t>Rash</a:t>
            </a:r>
            <a:r>
              <a:rPr lang="en-US" sz="1400" dirty="0">
                <a:solidFill>
                  <a:schemeClr val="tx1"/>
                </a:solidFill>
              </a:rPr>
              <a:t> – body rashes </a:t>
            </a:r>
            <a:r>
              <a:rPr lang="en-US" sz="1400" u="sng" dirty="0">
                <a:solidFill>
                  <a:schemeClr val="tx1"/>
                </a:solidFill>
              </a:rPr>
              <a:t>not</a:t>
            </a:r>
            <a:r>
              <a:rPr lang="en-US" sz="1400" dirty="0">
                <a:solidFill>
                  <a:schemeClr val="tx1"/>
                </a:solidFill>
              </a:rPr>
              <a:t> associated with heat, or allergic reactions to </a:t>
            </a:r>
            <a:r>
              <a:rPr lang="en-US" sz="1400" dirty="0" smtClean="0">
                <a:solidFill>
                  <a:schemeClr val="tx1"/>
                </a:solidFill>
              </a:rPr>
              <a:t>medications</a:t>
            </a:r>
            <a:r>
              <a:rPr lang="en-US" sz="1400" dirty="0">
                <a:solidFill>
                  <a:schemeClr val="tx1"/>
                </a:solidFill>
              </a:rPr>
              <a:t/>
            </a:r>
            <a:br>
              <a:rPr lang="en-US" sz="1400" dirty="0">
                <a:solidFill>
                  <a:schemeClr val="tx1"/>
                </a:solidFill>
              </a:rPr>
            </a:br>
            <a:r>
              <a:rPr lang="en-US" sz="1400" b="1" dirty="0">
                <a:solidFill>
                  <a:schemeClr val="tx1"/>
                </a:solidFill>
              </a:rPr>
              <a:t>Head lice </a:t>
            </a:r>
            <a:r>
              <a:rPr lang="en-US" sz="1400" dirty="0">
                <a:solidFill>
                  <a:schemeClr val="tx1"/>
                </a:solidFill>
              </a:rPr>
              <a:t>– contact school office or nurse if any indication of head lice or </a:t>
            </a:r>
            <a:r>
              <a:rPr lang="en-US" sz="1400" dirty="0" smtClean="0">
                <a:solidFill>
                  <a:schemeClr val="tx1"/>
                </a:solidFill>
              </a:rPr>
              <a:t>nits</a:t>
            </a:r>
            <a:r>
              <a:rPr lang="en-US" sz="1400" dirty="0">
                <a:solidFill>
                  <a:schemeClr val="tx1"/>
                </a:solidFill>
              </a:rPr>
              <a:t/>
            </a:r>
            <a:br>
              <a:rPr lang="en-US" sz="1400" dirty="0">
                <a:solidFill>
                  <a:schemeClr val="tx1"/>
                </a:solidFill>
              </a:rPr>
            </a:br>
            <a:r>
              <a:rPr lang="en-US" sz="1400" b="1" dirty="0">
                <a:solidFill>
                  <a:schemeClr val="tx1"/>
                </a:solidFill>
              </a:rPr>
              <a:t> </a:t>
            </a:r>
            <a:br>
              <a:rPr lang="en-US" sz="1400" b="1" dirty="0">
                <a:solidFill>
                  <a:schemeClr val="tx1"/>
                </a:solidFill>
              </a:rPr>
            </a:br>
            <a:r>
              <a:rPr lang="en-US" sz="1400" b="1" dirty="0">
                <a:solidFill>
                  <a:schemeClr val="tx1"/>
                </a:solidFill>
              </a:rPr>
              <a:t>*Remember to keep the school updated with new phone numbers and emergency contacts in case your student becomes ill at school.  Any questions contact Linda Okamoto school nurse:  OkamotoL@issaquah.wednet.edu</a:t>
            </a:r>
            <a:br>
              <a:rPr lang="en-US" sz="1400" b="1" dirty="0">
                <a:solidFill>
                  <a:schemeClr val="tx1"/>
                </a:solidFill>
              </a:rPr>
            </a:br>
            <a:r>
              <a:rPr lang="en-US" sz="1400" dirty="0">
                <a:solidFill>
                  <a:schemeClr val="tx1"/>
                </a:solidFill>
              </a:rPr>
              <a:t> </a:t>
            </a:r>
          </a:p>
        </p:txBody>
      </p:sp>
      <p:sp>
        <p:nvSpPr>
          <p:cNvPr id="3" name="Subtitle 2"/>
          <p:cNvSpPr>
            <a:spLocks noGrp="1"/>
          </p:cNvSpPr>
          <p:nvPr>
            <p:ph type="subTitle" idx="1"/>
          </p:nvPr>
        </p:nvSpPr>
        <p:spPr>
          <a:xfrm>
            <a:off x="8686800" y="6934200"/>
            <a:ext cx="6400800" cy="1473200"/>
          </a:xfrm>
        </p:spPr>
        <p:txBody>
          <a:bodyPr>
            <a:normAutofit/>
          </a:bodyPr>
          <a:lstStyle/>
          <a:p>
            <a:endParaRPr lang="en-US" sz="1400" dirty="0">
              <a:solidFill>
                <a:schemeClr val="tx1"/>
              </a:solidFill>
            </a:endParaRPr>
          </a:p>
        </p:txBody>
      </p:sp>
    </p:spTree>
    <p:extLst>
      <p:ext uri="{BB962C8B-B14F-4D97-AF65-F5344CB8AC3E}">
        <p14:creationId xmlns:p14="http://schemas.microsoft.com/office/powerpoint/2010/main" val="1591507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r>
            <a:br>
              <a:rPr lang="en-US" dirty="0"/>
            </a:br>
            <a:endParaRPr lang="en-US" dirty="0"/>
          </a:p>
        </p:txBody>
      </p:sp>
      <p:sp>
        <p:nvSpPr>
          <p:cNvPr id="3" name="Text Placeholder 2"/>
          <p:cNvSpPr>
            <a:spLocks noGrp="1"/>
          </p:cNvSpPr>
          <p:nvPr>
            <p:ph type="body" idx="1"/>
          </p:nvPr>
        </p:nvSpPr>
        <p:spPr>
          <a:xfrm>
            <a:off x="1371600" y="304800"/>
            <a:ext cx="6417734" cy="939801"/>
          </a:xfrm>
        </p:spPr>
        <p:txBody>
          <a:bodyPr>
            <a:normAutofit/>
          </a:bodyPr>
          <a:lstStyle/>
          <a:p>
            <a:r>
              <a:rPr lang="en-US" sz="4400" dirty="0" smtClean="0"/>
              <a:t>Meet Ms. Karr</a:t>
            </a:r>
            <a:endParaRPr lang="en-US" sz="4400" dirty="0"/>
          </a:p>
        </p:txBody>
      </p:sp>
      <p:sp>
        <p:nvSpPr>
          <p:cNvPr id="4" name="TextBox 3"/>
          <p:cNvSpPr txBox="1"/>
          <p:nvPr/>
        </p:nvSpPr>
        <p:spPr>
          <a:xfrm>
            <a:off x="609600" y="1217571"/>
            <a:ext cx="655320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Grew up in Redmond, WA</a:t>
            </a:r>
          </a:p>
          <a:p>
            <a:endParaRPr lang="en-US" sz="2400" dirty="0" smtClean="0"/>
          </a:p>
          <a:p>
            <a:pPr marL="285750" indent="-285750">
              <a:buFont typeface="Arial" panose="020B0604020202020204" pitchFamily="34" charset="0"/>
              <a:buChar char="•"/>
            </a:pPr>
            <a:r>
              <a:rPr lang="en-US" sz="2400" dirty="0" smtClean="0"/>
              <a:t>Graduated from UW</a:t>
            </a:r>
          </a:p>
          <a:p>
            <a:pPr marL="742950" lvl="1" indent="-285750">
              <a:buFont typeface="Arial" panose="020B0604020202020204" pitchFamily="34" charset="0"/>
              <a:buChar char="•"/>
            </a:pPr>
            <a:r>
              <a:rPr lang="en-US" sz="2400" dirty="0" smtClean="0"/>
              <a:t>BA in Developmental Psychology</a:t>
            </a:r>
          </a:p>
          <a:p>
            <a:pPr marL="742950" lvl="1" indent="-285750">
              <a:buFont typeface="Arial" panose="020B0604020202020204" pitchFamily="34" charset="0"/>
              <a:buChar char="•"/>
            </a:pPr>
            <a:r>
              <a:rPr lang="en-US" sz="2400" dirty="0" smtClean="0"/>
              <a:t>Master’s in Teaching </a:t>
            </a:r>
          </a:p>
          <a:p>
            <a:pPr marL="742950" lvl="1" indent="-285750">
              <a:buFont typeface="Arial" panose="020B0604020202020204" pitchFamily="34" charset="0"/>
              <a:buChar char="•"/>
            </a:pPr>
            <a:endParaRPr lang="en-US" sz="2400" dirty="0"/>
          </a:p>
          <a:p>
            <a:pPr marL="285750" lvl="1" indent="-285750">
              <a:buFont typeface="Arial" panose="020B0604020202020204" pitchFamily="34" charset="0"/>
              <a:buChar char="•"/>
            </a:pPr>
            <a:r>
              <a:rPr lang="en-US" sz="2400" dirty="0" smtClean="0"/>
              <a:t>Taught 1</a:t>
            </a:r>
            <a:r>
              <a:rPr lang="en-US" sz="2400" baseline="30000" dirty="0" smtClean="0"/>
              <a:t>st</a:t>
            </a:r>
            <a:r>
              <a:rPr lang="en-US" sz="2400" dirty="0" smtClean="0"/>
              <a:t> Grade in </a:t>
            </a:r>
            <a:r>
              <a:rPr lang="en-US" sz="2400" dirty="0" err="1" smtClean="0"/>
              <a:t>Northshore</a:t>
            </a:r>
            <a:r>
              <a:rPr lang="en-US" sz="2400" dirty="0" smtClean="0"/>
              <a:t> SD</a:t>
            </a:r>
          </a:p>
          <a:p>
            <a:pPr marL="285750" lvl="1" indent="-285750"/>
            <a:endParaRPr lang="en-US" sz="2400" dirty="0"/>
          </a:p>
          <a:p>
            <a:pPr marL="285750" lvl="1" indent="-285750">
              <a:buFont typeface="Arial" panose="020B0604020202020204" pitchFamily="34" charset="0"/>
              <a:buChar char="•"/>
            </a:pPr>
            <a:r>
              <a:rPr lang="en-US" sz="2400" dirty="0" smtClean="0"/>
              <a:t>Creekside for 9 years</a:t>
            </a:r>
          </a:p>
          <a:p>
            <a:pPr marL="0" lvl="1"/>
            <a:endParaRPr lang="en-US" sz="2400" dirty="0" smtClean="0"/>
          </a:p>
          <a:p>
            <a:pPr marL="285750" lvl="1" indent="-285750">
              <a:buFont typeface="Arial" panose="020B0604020202020204" pitchFamily="34" charset="0"/>
              <a:buChar char="•"/>
            </a:pPr>
            <a:r>
              <a:rPr lang="en-US" sz="2400" dirty="0" smtClean="0"/>
              <a:t>Two great kids </a:t>
            </a:r>
          </a:p>
          <a:p>
            <a:pPr marL="677863" lvl="2" indent="-285750">
              <a:buFont typeface="Arial" panose="020B0604020202020204" pitchFamily="34" charset="0"/>
              <a:buChar char="•"/>
            </a:pPr>
            <a:r>
              <a:rPr lang="en-US" sz="2400" dirty="0" smtClean="0"/>
              <a:t>Andrew, 12</a:t>
            </a:r>
            <a:r>
              <a:rPr lang="en-US" sz="2400" baseline="30000" dirty="0" smtClean="0"/>
              <a:t>th</a:t>
            </a:r>
            <a:r>
              <a:rPr lang="en-US" sz="2400" dirty="0" smtClean="0"/>
              <a:t> Grade Skyline</a:t>
            </a:r>
          </a:p>
          <a:p>
            <a:pPr marL="677863" lvl="2" indent="-285750">
              <a:buFont typeface="Arial" panose="020B0604020202020204" pitchFamily="34" charset="0"/>
              <a:buChar char="•"/>
            </a:pPr>
            <a:r>
              <a:rPr lang="en-US" sz="2400" dirty="0" smtClean="0"/>
              <a:t>Megan, 10</a:t>
            </a:r>
            <a:r>
              <a:rPr lang="en-US" sz="2400" baseline="30000" dirty="0" smtClean="0"/>
              <a:t>th</a:t>
            </a:r>
            <a:r>
              <a:rPr lang="en-US" sz="2400" dirty="0" smtClean="0"/>
              <a:t> Grade Skyline</a:t>
            </a:r>
          </a:p>
          <a:p>
            <a:pPr marL="677863" lvl="2" indent="-285750">
              <a:buFont typeface="Arial" panose="020B0604020202020204" pitchFamily="34" charset="0"/>
              <a:buChar char="•"/>
            </a:pPr>
            <a:r>
              <a:rPr lang="en-US" sz="2400" dirty="0" smtClean="0"/>
              <a:t>Lola, cutest puppy ever </a:t>
            </a:r>
            <a:r>
              <a:rPr lang="en-US" sz="2400" dirty="0" smtClean="0">
                <a:sym typeface="Wingdings" panose="05000000000000000000" pitchFamily="2" charset="2"/>
              </a:rPr>
              <a:t></a:t>
            </a:r>
            <a:endParaRPr lang="en-US" sz="2400" dirty="0" smtClean="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52175" y="1614524"/>
            <a:ext cx="3454402" cy="25439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07418" y="4686797"/>
            <a:ext cx="2554971" cy="1916229"/>
          </a:xfrm>
          <a:prstGeom prst="rect">
            <a:avLst/>
          </a:prstGeom>
        </p:spPr>
      </p:pic>
    </p:spTree>
    <p:extLst>
      <p:ext uri="{BB962C8B-B14F-4D97-AF65-F5344CB8AC3E}">
        <p14:creationId xmlns:p14="http://schemas.microsoft.com/office/powerpoint/2010/main" val="1848571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E47BAC-4B48-43ED-BE16-5E70165AF95B}"/>
              </a:ext>
            </a:extLst>
          </p:cNvPr>
          <p:cNvSpPr>
            <a:spLocks noGrp="1"/>
          </p:cNvSpPr>
          <p:nvPr>
            <p:ph type="subTitle" idx="1"/>
          </p:nvPr>
        </p:nvSpPr>
        <p:spPr>
          <a:xfrm>
            <a:off x="3782291" y="3060123"/>
            <a:ext cx="4932545" cy="2438400"/>
          </a:xfrm>
        </p:spPr>
        <p:txBody>
          <a:bodyPr>
            <a:normAutofit fontScale="70000" lnSpcReduction="20000"/>
          </a:bodyPr>
          <a:lstStyle/>
          <a:p>
            <a:pPr algn="l"/>
            <a:r>
              <a:rPr lang="en-US" b="1" dirty="0"/>
              <a:t>The Family Partnership Liaison role:</a:t>
            </a:r>
            <a:endParaRPr lang="en-US" dirty="0"/>
          </a:p>
          <a:p>
            <a:pPr marL="257175" indent="-257175" algn="l">
              <a:buFont typeface="Arial" panose="020B0604020202020204" pitchFamily="34" charset="0"/>
              <a:buChar char="•"/>
            </a:pPr>
            <a:r>
              <a:rPr lang="en-US" dirty="0"/>
              <a:t>Introduce, facilitate access and aid in navigation of appropriate school and District resources available to students and their families   </a:t>
            </a:r>
          </a:p>
          <a:p>
            <a:pPr marL="257175" indent="-257175" algn="l">
              <a:buFont typeface="Arial" panose="020B0604020202020204" pitchFamily="34" charset="0"/>
              <a:buChar char="•"/>
            </a:pPr>
            <a:r>
              <a:rPr lang="en-US" dirty="0"/>
              <a:t>Work with registrar, school counselor, nurse and admin to connect and support families. </a:t>
            </a:r>
          </a:p>
          <a:p>
            <a:pPr marL="257175" indent="-257175" algn="l">
              <a:buFont typeface="Arial" panose="020B0604020202020204" pitchFamily="34" charset="0"/>
              <a:buChar char="•"/>
            </a:pPr>
            <a:r>
              <a:rPr lang="en-US" dirty="0"/>
              <a:t>Initiate and maintain verbal and written communication as appropriate with families, particularly our culturally and linguistically diverse families and traditionally marginalized groups. </a:t>
            </a:r>
          </a:p>
          <a:p>
            <a:pPr marL="257175" indent="-257175" algn="l">
              <a:buFont typeface="Arial" panose="020B0604020202020204" pitchFamily="34" charset="0"/>
              <a:buChar char="•"/>
            </a:pPr>
            <a:r>
              <a:rPr lang="en-US" dirty="0"/>
              <a:t>Support school in planning Family Partnership Events </a:t>
            </a:r>
          </a:p>
          <a:p>
            <a:pPr algn="l"/>
            <a:endParaRPr lang="en-US" dirty="0"/>
          </a:p>
        </p:txBody>
      </p:sp>
      <p:pic>
        <p:nvPicPr>
          <p:cNvPr id="4" name="Picture 3">
            <a:extLst>
              <a:ext uri="{FF2B5EF4-FFF2-40B4-BE49-F238E27FC236}">
                <a16:creationId xmlns:a16="http://schemas.microsoft.com/office/drawing/2014/main" id="{45B37756-A79A-4ADF-9502-64E335E183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5441" y="1401258"/>
            <a:ext cx="2729086" cy="3646993"/>
          </a:xfrm>
          <a:prstGeom prst="rect">
            <a:avLst/>
          </a:prstGeom>
        </p:spPr>
      </p:pic>
      <p:sp>
        <p:nvSpPr>
          <p:cNvPr id="7" name="TextBox 6">
            <a:extLst>
              <a:ext uri="{FF2B5EF4-FFF2-40B4-BE49-F238E27FC236}">
                <a16:creationId xmlns:a16="http://schemas.microsoft.com/office/drawing/2014/main" id="{1E80F3A6-5C7D-4ED9-9AEF-426310468074}"/>
              </a:ext>
            </a:extLst>
          </p:cNvPr>
          <p:cNvSpPr txBox="1"/>
          <p:nvPr/>
        </p:nvSpPr>
        <p:spPr>
          <a:xfrm>
            <a:off x="3978934" y="1355426"/>
            <a:ext cx="4506975" cy="1685077"/>
          </a:xfrm>
          <a:prstGeom prst="rect">
            <a:avLst/>
          </a:prstGeom>
          <a:noFill/>
        </p:spPr>
        <p:txBody>
          <a:bodyPr wrap="square" rtlCol="0">
            <a:spAutoFit/>
          </a:bodyPr>
          <a:lstStyle/>
          <a:p>
            <a:r>
              <a:rPr lang="en-US" sz="2400" dirty="0" err="1"/>
              <a:t>Wenli</a:t>
            </a:r>
            <a:r>
              <a:rPr lang="en-US" sz="2400" dirty="0"/>
              <a:t> </a:t>
            </a:r>
            <a:r>
              <a:rPr lang="en-US" sz="2400" dirty="0" err="1"/>
              <a:t>Mithal</a:t>
            </a:r>
            <a:r>
              <a:rPr lang="en-US" sz="2400" dirty="0"/>
              <a:t> </a:t>
            </a:r>
          </a:p>
          <a:p>
            <a:r>
              <a:rPr lang="en-US" sz="2400" u="sng" dirty="0">
                <a:hlinkClick r:id="rId4"/>
              </a:rPr>
              <a:t>Mithalw@issaquah.wednet.edu</a:t>
            </a:r>
            <a:endParaRPr lang="en-US" sz="2400" dirty="0"/>
          </a:p>
          <a:p>
            <a:r>
              <a:rPr lang="en-US" sz="2400" dirty="0"/>
              <a:t>(425) 837-7106</a:t>
            </a:r>
          </a:p>
          <a:p>
            <a:r>
              <a:rPr lang="en-US" i="1" dirty="0"/>
              <a:t>Mandarin speaker</a:t>
            </a:r>
          </a:p>
          <a:p>
            <a:r>
              <a:rPr lang="en-US" sz="1350" dirty="0">
                <a:solidFill>
                  <a:srgbClr val="FF0000"/>
                </a:solidFill>
              </a:rPr>
              <a:t>(At Creekside on Tuesday mornings! </a:t>
            </a:r>
            <a:r>
              <a:rPr lang="en-US" sz="1350" dirty="0">
                <a:solidFill>
                  <a:srgbClr val="FF0000"/>
                </a:solidFill>
                <a:sym typeface="Wingdings" panose="05000000000000000000" pitchFamily="2" charset="2"/>
              </a:rPr>
              <a:t></a:t>
            </a:r>
            <a:r>
              <a:rPr lang="en-US" sz="1350" dirty="0">
                <a:solidFill>
                  <a:srgbClr val="FF0000"/>
                </a:solidFill>
              </a:rPr>
              <a:t>)</a:t>
            </a:r>
          </a:p>
        </p:txBody>
      </p:sp>
    </p:spTree>
    <p:extLst>
      <p:ext uri="{BB962C8B-B14F-4D97-AF65-F5344CB8AC3E}">
        <p14:creationId xmlns:p14="http://schemas.microsoft.com/office/powerpoint/2010/main" val="165864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p:nvPr/>
        </p:nvSpPr>
        <p:spPr>
          <a:xfrm>
            <a:off x="2216413" y="1241083"/>
            <a:ext cx="5059801" cy="58376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effectLst/>
                <a:latin typeface="Arial Rounded MT Bold"/>
                <a:ea typeface="ＭＳ 明朝"/>
                <a:cs typeface="Arial Rounded MT Bold"/>
              </a:rPr>
              <a:t> </a:t>
            </a:r>
          </a:p>
        </p:txBody>
      </p:sp>
      <p:sp>
        <p:nvSpPr>
          <p:cNvPr id="11" name="Rectangle 10"/>
          <p:cNvSpPr/>
          <p:nvPr/>
        </p:nvSpPr>
        <p:spPr>
          <a:xfrm>
            <a:off x="747703" y="1573055"/>
            <a:ext cx="7487274" cy="3108543"/>
          </a:xfrm>
          <a:prstGeom prst="rect">
            <a:avLst/>
          </a:prstGeom>
        </p:spPr>
        <p:txBody>
          <a:bodyPr wrap="square" numCol="2">
            <a:spAutoFit/>
          </a:bodyPr>
          <a:lstStyle/>
          <a:p>
            <a:pPr lvl="0" algn="ctr"/>
            <a:r>
              <a:rPr lang="en-US" sz="1600" dirty="0"/>
              <a:t>Curriculum Related Big Ticket Item (such as Toy Man Workshop)</a:t>
            </a:r>
          </a:p>
          <a:p>
            <a:pPr lvl="0" algn="ctr"/>
            <a:r>
              <a:rPr lang="en-US" sz="1600" dirty="0"/>
              <a:t>Science To Go Lessons </a:t>
            </a:r>
          </a:p>
          <a:p>
            <a:pPr lvl="0" algn="ctr"/>
            <a:r>
              <a:rPr lang="en-US" sz="1600" dirty="0"/>
              <a:t>Monthly Art Lessons by PTSA Art Docents</a:t>
            </a:r>
          </a:p>
          <a:p>
            <a:pPr lvl="0" algn="ctr"/>
            <a:r>
              <a:rPr lang="en-US" sz="1600" dirty="0"/>
              <a:t>Science Assembly</a:t>
            </a:r>
          </a:p>
          <a:p>
            <a:pPr lvl="0" algn="ctr"/>
            <a:r>
              <a:rPr lang="en-US" sz="1600" dirty="0"/>
              <a:t>Classroom Stipends</a:t>
            </a:r>
          </a:p>
          <a:p>
            <a:r>
              <a:rPr lang="en-US" sz="1600" dirty="0" err="1"/>
              <a:t>Raz</a:t>
            </a:r>
            <a:r>
              <a:rPr lang="en-US" sz="1600" dirty="0"/>
              <a:t> Kids and Reading A-Z Literacy Support </a:t>
            </a:r>
          </a:p>
          <a:p>
            <a:pPr lvl="0" algn="ctr"/>
            <a:r>
              <a:rPr lang="en-US" sz="1600" dirty="0"/>
              <a:t>Kindness Programs &amp; Assembly</a:t>
            </a:r>
          </a:p>
          <a:p>
            <a:pPr lvl="0" algn="ctr"/>
            <a:r>
              <a:rPr lang="en-US" sz="1600" dirty="0"/>
              <a:t>Family STEM Night</a:t>
            </a:r>
          </a:p>
          <a:p>
            <a:pPr lvl="0" algn="ctr"/>
            <a:endParaRPr lang="en-US" sz="1600" dirty="0"/>
          </a:p>
          <a:p>
            <a:pPr lvl="0" algn="ctr"/>
            <a:endParaRPr lang="en-US" sz="1600" dirty="0"/>
          </a:p>
          <a:p>
            <a:pPr lvl="0" algn="ctr"/>
            <a:endParaRPr lang="en-US" sz="1600" dirty="0"/>
          </a:p>
          <a:p>
            <a:pPr lvl="0" algn="ctr"/>
            <a:r>
              <a:rPr lang="en-US" sz="1600" dirty="0"/>
              <a:t>New Books for Classrooms</a:t>
            </a:r>
          </a:p>
          <a:p>
            <a:pPr lvl="0" algn="ctr"/>
            <a:r>
              <a:rPr lang="en-US" sz="1600" dirty="0"/>
              <a:t>Para-Professionals</a:t>
            </a:r>
          </a:p>
          <a:p>
            <a:pPr lvl="0" algn="ctr"/>
            <a:r>
              <a:rPr lang="en-US" sz="1600" dirty="0"/>
              <a:t>Chess Club, Math Club, Geography Club</a:t>
            </a:r>
          </a:p>
          <a:p>
            <a:pPr lvl="0" algn="ctr"/>
            <a:r>
              <a:rPr lang="en-US" sz="1600" dirty="0"/>
              <a:t>Destination Imagination Program</a:t>
            </a:r>
          </a:p>
          <a:p>
            <a:pPr lvl="0" algn="ctr"/>
            <a:r>
              <a:rPr lang="en-US" sz="1600" dirty="0"/>
              <a:t>Reflections Art Competition</a:t>
            </a:r>
          </a:p>
          <a:p>
            <a:pPr lvl="0" algn="ctr"/>
            <a:r>
              <a:rPr lang="en-US" sz="1600" dirty="0"/>
              <a:t>Family Fun Night and Community Events</a:t>
            </a:r>
          </a:p>
          <a:p>
            <a:pPr lvl="0" algn="ctr"/>
            <a:r>
              <a:rPr lang="en-US" sz="1600" dirty="0"/>
              <a:t>Popcorn Fridays and Bank Days</a:t>
            </a:r>
          </a:p>
          <a:p>
            <a:pPr lvl="0" algn="ctr"/>
            <a:r>
              <a:rPr lang="en-US" sz="1600" dirty="0"/>
              <a:t>Spirit Wear and Yearbooks</a:t>
            </a:r>
          </a:p>
          <a:p>
            <a:pPr lvl="0" algn="ctr"/>
            <a:endParaRPr lang="en-US" sz="1600" dirty="0"/>
          </a:p>
        </p:txBody>
      </p:sp>
      <p:pic>
        <p:nvPicPr>
          <p:cNvPr id="12" name="Picture 11" descr="2016 Creeksid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477266" cy="1741064"/>
          </a:xfrm>
          <a:prstGeom prst="rect">
            <a:avLst/>
          </a:prstGeom>
        </p:spPr>
      </p:pic>
      <p:pic>
        <p:nvPicPr>
          <p:cNvPr id="14" name="Picture 13" descr="Screen Shot 2017-08-15 at 8.56.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539" y="122799"/>
            <a:ext cx="2379462" cy="1118283"/>
          </a:xfrm>
          <a:prstGeom prst="rect">
            <a:avLst/>
          </a:prstGeom>
        </p:spPr>
      </p:pic>
      <p:sp>
        <p:nvSpPr>
          <p:cNvPr id="16" name="TextBox 15"/>
          <p:cNvSpPr txBox="1"/>
          <p:nvPr/>
        </p:nvSpPr>
        <p:spPr>
          <a:xfrm>
            <a:off x="1280314" y="533197"/>
            <a:ext cx="6411810" cy="1323439"/>
          </a:xfrm>
          <a:prstGeom prst="rect">
            <a:avLst/>
          </a:prstGeom>
          <a:noFill/>
        </p:spPr>
        <p:txBody>
          <a:bodyPr wrap="square" rtlCol="0">
            <a:spAutoFit/>
          </a:bodyPr>
          <a:lstStyle/>
          <a:p>
            <a:pPr algn="ctr"/>
            <a:r>
              <a:rPr lang="en-US" sz="2000" b="1" dirty="0">
                <a:solidFill>
                  <a:srgbClr val="000090"/>
                </a:solidFill>
                <a:latin typeface="+mj-lt"/>
              </a:rPr>
              <a:t>Creekside Parent-Teacher-Student Association</a:t>
            </a:r>
          </a:p>
          <a:p>
            <a:pPr algn="ctr"/>
            <a:r>
              <a:rPr lang="en-US" sz="2000" b="1" dirty="0">
                <a:solidFill>
                  <a:srgbClr val="000090"/>
                </a:solidFill>
                <a:latin typeface="+mj-lt"/>
              </a:rPr>
              <a:t>(“PTSA”)</a:t>
            </a:r>
          </a:p>
          <a:p>
            <a:pPr algn="ctr"/>
            <a:r>
              <a:rPr lang="en-US" sz="2000" b="1" dirty="0">
                <a:solidFill>
                  <a:srgbClr val="000090"/>
                </a:solidFill>
                <a:latin typeface="+mj-lt"/>
                <a:ea typeface="ＭＳ 明朝"/>
                <a:cs typeface="Arial Rounded MT Bold"/>
              </a:rPr>
              <a:t>3</a:t>
            </a:r>
            <a:r>
              <a:rPr lang="en-US" sz="2000" b="1" baseline="30000" dirty="0">
                <a:solidFill>
                  <a:srgbClr val="000090"/>
                </a:solidFill>
                <a:latin typeface="+mj-lt"/>
                <a:ea typeface="ＭＳ 明朝"/>
                <a:cs typeface="Arial Rounded MT Bold"/>
              </a:rPr>
              <a:t>rd</a:t>
            </a:r>
            <a:r>
              <a:rPr lang="en-US" sz="2000" b="1" dirty="0">
                <a:solidFill>
                  <a:srgbClr val="000090"/>
                </a:solidFill>
                <a:latin typeface="+mj-lt"/>
                <a:ea typeface="ＭＳ 明朝"/>
                <a:cs typeface="Arial Rounded MT Bold"/>
              </a:rPr>
              <a:t> Grade Enrichment Programs</a:t>
            </a:r>
            <a:endParaRPr lang="en-US" sz="2000" b="1" dirty="0">
              <a:effectLst/>
              <a:latin typeface="+mj-lt"/>
              <a:ea typeface="ＭＳ 明朝"/>
              <a:cs typeface="Arial Rounded MT Bold"/>
            </a:endParaRPr>
          </a:p>
          <a:p>
            <a:pPr algn="ctr"/>
            <a:endParaRPr lang="en-US" sz="2000" b="1" dirty="0">
              <a:solidFill>
                <a:srgbClr val="000090"/>
              </a:solidFill>
            </a:endParaRPr>
          </a:p>
        </p:txBody>
      </p:sp>
      <p:sp>
        <p:nvSpPr>
          <p:cNvPr id="21" name="TextBox 20"/>
          <p:cNvSpPr txBox="1"/>
          <p:nvPr/>
        </p:nvSpPr>
        <p:spPr>
          <a:xfrm>
            <a:off x="1556861" y="5468989"/>
            <a:ext cx="6852238" cy="584776"/>
          </a:xfrm>
          <a:prstGeom prst="rect">
            <a:avLst/>
          </a:prstGeom>
          <a:noFill/>
        </p:spPr>
        <p:txBody>
          <a:bodyPr wrap="square" rtlCol="0">
            <a:spAutoFit/>
          </a:bodyPr>
          <a:lstStyle/>
          <a:p>
            <a:pPr algn="ctr"/>
            <a:r>
              <a:rPr lang="en-US" sz="1600" b="1" dirty="0"/>
              <a:t>To Make Sure You Have the Most Up-To-Date Information:</a:t>
            </a:r>
          </a:p>
          <a:p>
            <a:pPr algn="ctr"/>
            <a:endParaRPr lang="en-US" sz="1600" dirty="0"/>
          </a:p>
        </p:txBody>
      </p:sp>
      <p:pic>
        <p:nvPicPr>
          <p:cNvPr id="22" name="Picture 21" descr="Screen Shot 2017-09-12 at 8.17.4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03" y="5896093"/>
            <a:ext cx="2390308" cy="710373"/>
          </a:xfrm>
          <a:prstGeom prst="rect">
            <a:avLst/>
          </a:prstGeom>
        </p:spPr>
      </p:pic>
      <p:pic>
        <p:nvPicPr>
          <p:cNvPr id="23" name="Picture 22" descr="Screen Shot 2017-09-12 at 8.17.5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7923" y="5826505"/>
            <a:ext cx="2573702" cy="879273"/>
          </a:xfrm>
          <a:prstGeom prst="rect">
            <a:avLst/>
          </a:prstGeom>
        </p:spPr>
      </p:pic>
      <p:pic>
        <p:nvPicPr>
          <p:cNvPr id="24" name="Picture 23" descr="Screen Shot 2017-09-12 at 8.18.0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418" y="5826505"/>
            <a:ext cx="2046831" cy="919232"/>
          </a:xfrm>
          <a:prstGeom prst="rect">
            <a:avLst/>
          </a:prstGeom>
        </p:spPr>
      </p:pic>
      <p:graphicFrame>
        <p:nvGraphicFramePr>
          <p:cNvPr id="13" name="Table 12">
            <a:extLst>
              <a:ext uri="{FF2B5EF4-FFF2-40B4-BE49-F238E27FC236}">
                <a16:creationId xmlns:a16="http://schemas.microsoft.com/office/drawing/2014/main" id="{5414542C-BC4E-4CE8-8FDF-BF51F3A0851E}"/>
              </a:ext>
            </a:extLst>
          </p:cNvPr>
          <p:cNvGraphicFramePr>
            <a:graphicFrameLocks noGrp="1"/>
          </p:cNvGraphicFramePr>
          <p:nvPr>
            <p:extLst/>
          </p:nvPr>
        </p:nvGraphicFramePr>
        <p:xfrm>
          <a:off x="96982" y="3840869"/>
          <a:ext cx="8950036" cy="2225040"/>
        </p:xfrm>
        <a:graphic>
          <a:graphicData uri="http://schemas.openxmlformats.org/drawingml/2006/table">
            <a:tbl>
              <a:tblPr firstRow="1" bandRow="1">
                <a:tableStyleId>{5C22544A-7EE6-4342-B048-85BDC9FD1C3A}</a:tableStyleId>
              </a:tblPr>
              <a:tblGrid>
                <a:gridCol w="4475018">
                  <a:extLst>
                    <a:ext uri="{9D8B030D-6E8A-4147-A177-3AD203B41FA5}">
                      <a16:colId xmlns:a16="http://schemas.microsoft.com/office/drawing/2014/main" val="3217106354"/>
                    </a:ext>
                  </a:extLst>
                </a:gridCol>
                <a:gridCol w="4475018">
                  <a:extLst>
                    <a:ext uri="{9D8B030D-6E8A-4147-A177-3AD203B41FA5}">
                      <a16:colId xmlns:a16="http://schemas.microsoft.com/office/drawing/2014/main" val="2260042052"/>
                    </a:ext>
                  </a:extLst>
                </a:gridCol>
              </a:tblGrid>
              <a:tr h="1628120">
                <a:tc>
                  <a:txBody>
                    <a:bodyPr/>
                    <a:lstStyle/>
                    <a:p>
                      <a:pPr marL="0" algn="ctr" defTabSz="457200" rtl="0" eaLnBrk="1" latinLnBrk="0" hangingPunct="1"/>
                      <a:r>
                        <a:rPr lang="en-US" sz="1600" b="1" kern="1200" dirty="0">
                          <a:solidFill>
                            <a:srgbClr val="3DB51B"/>
                          </a:solidFill>
                          <a:latin typeface="+mn-lt"/>
                          <a:ea typeface="+mn-ea"/>
                          <a:cs typeface="+mn-cs"/>
                        </a:rPr>
                        <a:t>PTSA Membership Appreciation Giveaway</a:t>
                      </a:r>
                    </a:p>
                    <a:p>
                      <a:pPr algn="ctr"/>
                      <a:r>
                        <a:rPr lang="en-US" sz="1600" b="1" i="1" kern="1200" dirty="0">
                          <a:solidFill>
                            <a:schemeClr val="tx2"/>
                          </a:solidFill>
                          <a:effectLst/>
                          <a:latin typeface="+mn-lt"/>
                          <a:ea typeface="+mn-ea"/>
                          <a:cs typeface="+mn-cs"/>
                        </a:rPr>
                        <a:t>Join Creekside PTSA now </a:t>
                      </a:r>
                      <a:r>
                        <a:rPr lang="en-US" sz="1600" b="1" kern="1200" dirty="0">
                          <a:solidFill>
                            <a:schemeClr val="tx2"/>
                          </a:solidFill>
                          <a:effectLst/>
                          <a:latin typeface="+mn-lt"/>
                          <a:ea typeface="+mn-ea"/>
                          <a:cs typeface="+mn-cs"/>
                        </a:rPr>
                        <a:t>and you will have the opportunity to win your choice of </a:t>
                      </a:r>
                      <a:r>
                        <a:rPr lang="en-US" sz="1600" b="1" kern="1200" dirty="0" err="1">
                          <a:solidFill>
                            <a:schemeClr val="tx2"/>
                          </a:solidFill>
                          <a:effectLst/>
                          <a:latin typeface="+mn-lt"/>
                          <a:ea typeface="+mn-ea"/>
                          <a:cs typeface="+mn-cs"/>
                        </a:rPr>
                        <a:t>OtterWear</a:t>
                      </a:r>
                      <a:r>
                        <a:rPr lang="en-US" sz="1600" b="1" kern="1200" dirty="0">
                          <a:solidFill>
                            <a:schemeClr val="tx2"/>
                          </a:solidFill>
                          <a:effectLst/>
                          <a:latin typeface="+mn-lt"/>
                          <a:ea typeface="+mn-ea"/>
                          <a:cs typeface="+mn-cs"/>
                        </a:rPr>
                        <a:t>.</a:t>
                      </a:r>
                    </a:p>
                    <a:p>
                      <a:pPr algn="ctr"/>
                      <a:r>
                        <a:rPr lang="en-US" sz="1600" b="1" kern="1200" dirty="0">
                          <a:solidFill>
                            <a:schemeClr val="tx2"/>
                          </a:solidFill>
                          <a:effectLst/>
                          <a:latin typeface="+mn-lt"/>
                          <a:ea typeface="+mn-ea"/>
                          <a:cs typeface="+mn-cs"/>
                        </a:rPr>
                        <a:t>Last drawing will take place tomorrow, Sept. 14th  </a:t>
                      </a:r>
                    </a:p>
                    <a:p>
                      <a:pPr algn="ctr"/>
                      <a:r>
                        <a:rPr lang="en-US" sz="1600" b="1" kern="1200" dirty="0">
                          <a:solidFill>
                            <a:schemeClr val="tx2"/>
                          </a:solidFill>
                          <a:effectLst/>
                          <a:latin typeface="+mn-lt"/>
                          <a:ea typeface="+mn-ea"/>
                          <a:cs typeface="+mn-cs"/>
                        </a:rPr>
                        <a:t>All paid members will be entered into the giveaway drawing. </a:t>
                      </a:r>
                    </a:p>
                    <a:p>
                      <a:r>
                        <a:rPr lang="en-US" sz="1400" b="1" kern="1200" dirty="0">
                          <a:solidFill>
                            <a:schemeClr val="tx1"/>
                          </a:solidFill>
                          <a:effectLst/>
                          <a:latin typeface="+mn-lt"/>
                          <a:ea typeface="+mn-ea"/>
                          <a:cs typeface="+mn-cs"/>
                        </a:rPr>
                        <a:t> </a:t>
                      </a:r>
                    </a:p>
                    <a:p>
                      <a:endParaRPr lang="en-US" sz="1400" dirty="0">
                        <a:solidFill>
                          <a:schemeClr val="tx1"/>
                        </a:solidFill>
                      </a:endParaRPr>
                    </a:p>
                  </a:txBody>
                  <a:tcPr>
                    <a:noFill/>
                  </a:tcPr>
                </a:tc>
                <a:tc>
                  <a:txBody>
                    <a:bodyPr/>
                    <a:lstStyle/>
                    <a:p>
                      <a:pPr algn="ctr"/>
                      <a:r>
                        <a:rPr lang="en-US" sz="1600" b="1" dirty="0">
                          <a:solidFill>
                            <a:srgbClr val="3DB51B"/>
                          </a:solidFill>
                        </a:rPr>
                        <a:t>Creekside HAWK-A-THON Fundraiser</a:t>
                      </a:r>
                    </a:p>
                    <a:p>
                      <a:pPr algn="ctr"/>
                      <a:r>
                        <a:rPr lang="en-US" sz="1600" b="1" dirty="0">
                          <a:solidFill>
                            <a:srgbClr val="000090"/>
                          </a:solidFill>
                        </a:rPr>
                        <a:t>September 19</a:t>
                      </a:r>
                      <a:r>
                        <a:rPr lang="en-US" sz="1600" b="1" baseline="30000" dirty="0">
                          <a:solidFill>
                            <a:srgbClr val="000090"/>
                          </a:solidFill>
                        </a:rPr>
                        <a:t>th</a:t>
                      </a:r>
                      <a:r>
                        <a:rPr lang="en-US" sz="1600" b="1" dirty="0">
                          <a:solidFill>
                            <a:srgbClr val="000090"/>
                          </a:solidFill>
                        </a:rPr>
                        <a:t> – 27</a:t>
                      </a:r>
                      <a:r>
                        <a:rPr lang="en-US" sz="1600" b="1" baseline="30000" dirty="0">
                          <a:solidFill>
                            <a:srgbClr val="000090"/>
                          </a:solidFill>
                        </a:rPr>
                        <a:t>th</a:t>
                      </a:r>
                      <a:r>
                        <a:rPr lang="en-US" sz="1600" b="1" dirty="0">
                          <a:solidFill>
                            <a:srgbClr val="000090"/>
                          </a:solidFill>
                        </a:rPr>
                        <a:t> </a:t>
                      </a:r>
                    </a:p>
                    <a:p>
                      <a:pPr algn="ctr"/>
                      <a:r>
                        <a:rPr lang="en-US" sz="1600" dirty="0">
                          <a:solidFill>
                            <a:srgbClr val="000090"/>
                          </a:solidFill>
                        </a:rPr>
                        <a:t>Our </a:t>
                      </a:r>
                      <a:r>
                        <a:rPr lang="en-US" sz="1600" i="1" dirty="0">
                          <a:solidFill>
                            <a:srgbClr val="000090"/>
                          </a:solidFill>
                        </a:rPr>
                        <a:t>Own</a:t>
                      </a:r>
                      <a:r>
                        <a:rPr lang="en-US" sz="1600" dirty="0">
                          <a:solidFill>
                            <a:srgbClr val="000090"/>
                          </a:solidFill>
                        </a:rPr>
                        <a:t> and </a:t>
                      </a:r>
                      <a:r>
                        <a:rPr lang="en-US" sz="1600" i="1" dirty="0">
                          <a:solidFill>
                            <a:srgbClr val="000090"/>
                          </a:solidFill>
                        </a:rPr>
                        <a:t>Only</a:t>
                      </a:r>
                      <a:r>
                        <a:rPr lang="en-US" sz="1600" dirty="0">
                          <a:solidFill>
                            <a:srgbClr val="000090"/>
                          </a:solidFill>
                        </a:rPr>
                        <a:t> Major Fundraiser This Year</a:t>
                      </a:r>
                    </a:p>
                    <a:p>
                      <a:pPr algn="ctr"/>
                      <a:r>
                        <a:rPr lang="en-US" sz="1600" dirty="0">
                          <a:solidFill>
                            <a:srgbClr val="000090"/>
                          </a:solidFill>
                        </a:rPr>
                        <a:t>These Programs are Made Possible Through The Generous Donations of Our Creekside Community</a:t>
                      </a:r>
                    </a:p>
                    <a:p>
                      <a:endParaRPr lang="en-US" sz="1600" dirty="0"/>
                    </a:p>
                  </a:txBody>
                  <a:tcPr>
                    <a:noFill/>
                  </a:tcPr>
                </a:tc>
                <a:extLst>
                  <a:ext uri="{0D108BD9-81ED-4DB2-BD59-A6C34878D82A}">
                    <a16:rowId xmlns:a16="http://schemas.microsoft.com/office/drawing/2014/main" val="3507427682"/>
                  </a:ext>
                </a:extLst>
              </a:tr>
            </a:tbl>
          </a:graphicData>
        </a:graphic>
      </p:graphicFrame>
      <p:pic>
        <p:nvPicPr>
          <p:cNvPr id="15" name="Picture 14">
            <a:extLst>
              <a:ext uri="{FF2B5EF4-FFF2-40B4-BE49-F238E27FC236}">
                <a16:creationId xmlns:a16="http://schemas.microsoft.com/office/drawing/2014/main" id="{8A2CDC73-9354-40B8-90AE-1650176CDC0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378098" y="3744942"/>
            <a:ext cx="583139" cy="633810"/>
          </a:xfrm>
          <a:prstGeom prst="rect">
            <a:avLst/>
          </a:prstGeom>
        </p:spPr>
      </p:pic>
    </p:spTree>
    <p:extLst>
      <p:ext uri="{BB962C8B-B14F-4D97-AF65-F5344CB8AC3E}">
        <p14:creationId xmlns:p14="http://schemas.microsoft.com/office/powerpoint/2010/main" val="368447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95400"/>
            <a:ext cx="6858000" cy="5016758"/>
          </a:xfrm>
          <a:prstGeom prst="rect">
            <a:avLst/>
          </a:prstGeom>
          <a:noFill/>
        </p:spPr>
        <p:txBody>
          <a:bodyPr wrap="square" rtlCol="0">
            <a:spAutoFit/>
          </a:bodyPr>
          <a:lstStyle/>
          <a:p>
            <a:pPr algn="ctr"/>
            <a:r>
              <a:rPr lang="en-US" sz="2000" b="1" dirty="0"/>
              <a:t>Behavior Expectations</a:t>
            </a:r>
          </a:p>
          <a:p>
            <a:pPr marL="342900" indent="-342900">
              <a:buFont typeface="Arial" panose="020B0604020202020204" pitchFamily="34" charset="0"/>
              <a:buChar char="•"/>
            </a:pPr>
            <a:r>
              <a:rPr lang="en-US" sz="2000" dirty="0" smtClean="0"/>
              <a:t>Be responsible</a:t>
            </a:r>
          </a:p>
          <a:p>
            <a:pPr marL="342900" indent="-342900">
              <a:buFont typeface="Arial" panose="020B0604020202020204" pitchFamily="34" charset="0"/>
              <a:buChar char="•"/>
            </a:pPr>
            <a:r>
              <a:rPr lang="en-US" sz="2000" dirty="0" smtClean="0"/>
              <a:t>Be respectful</a:t>
            </a:r>
          </a:p>
          <a:p>
            <a:pPr marL="342900" indent="-342900">
              <a:buFont typeface="Arial" panose="020B0604020202020204" pitchFamily="34" charset="0"/>
              <a:buChar char="•"/>
            </a:pPr>
            <a:r>
              <a:rPr lang="en-US" sz="2000" dirty="0" smtClean="0"/>
              <a:t>Be Kind </a:t>
            </a:r>
          </a:p>
          <a:p>
            <a:pPr marL="342900" indent="-342900">
              <a:buFont typeface="Arial" panose="020B0604020202020204" pitchFamily="34" charset="0"/>
              <a:buChar char="•"/>
            </a:pPr>
            <a:r>
              <a:rPr lang="en-US" sz="2000" dirty="0" smtClean="0"/>
              <a:t>Be Safe</a:t>
            </a:r>
          </a:p>
          <a:p>
            <a:endParaRPr lang="en-US" sz="2000" b="1" dirty="0"/>
          </a:p>
          <a:p>
            <a:r>
              <a:rPr lang="en-US" sz="2000" b="1" dirty="0" smtClean="0"/>
              <a:t>Behavior </a:t>
            </a:r>
            <a:r>
              <a:rPr lang="en-US" sz="2000" b="1" dirty="0"/>
              <a:t>Management</a:t>
            </a:r>
          </a:p>
          <a:p>
            <a:r>
              <a:rPr lang="en-US" sz="2000" dirty="0"/>
              <a:t>I believe in using positive </a:t>
            </a:r>
            <a:r>
              <a:rPr lang="en-US" sz="2000" dirty="0" smtClean="0"/>
              <a:t>reinforcement </a:t>
            </a:r>
            <a:r>
              <a:rPr lang="en-US" sz="2000" dirty="0"/>
              <a:t>in the classroom. I will reward positive behaviors with star raffle tickets, table points, and class celebration jar. </a:t>
            </a:r>
            <a:endParaRPr lang="en-US" sz="2000" dirty="0" smtClean="0"/>
          </a:p>
          <a:p>
            <a:endParaRPr lang="en-US" sz="2000" b="1" dirty="0"/>
          </a:p>
          <a:p>
            <a:r>
              <a:rPr lang="en-US" sz="2000" b="1" dirty="0" smtClean="0"/>
              <a:t>School Wide Goals</a:t>
            </a:r>
          </a:p>
          <a:p>
            <a:r>
              <a:rPr lang="en-US" sz="2000" dirty="0" smtClean="0"/>
              <a:t>We will also be earning Creekside Coins for positive behaviors around the building and we will celebrate as we reach goals as a classroom and as a school. </a:t>
            </a:r>
          </a:p>
          <a:p>
            <a:endParaRPr lang="en-US" sz="2000" dirty="0"/>
          </a:p>
        </p:txBody>
      </p:sp>
    </p:spTree>
    <p:extLst>
      <p:ext uri="{BB962C8B-B14F-4D97-AF65-F5344CB8AC3E}">
        <p14:creationId xmlns:p14="http://schemas.microsoft.com/office/powerpoint/2010/main" val="382705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and Ends</a:t>
            </a:r>
            <a:endParaRPr lang="en-US" dirty="0"/>
          </a:p>
        </p:txBody>
      </p:sp>
      <p:sp>
        <p:nvSpPr>
          <p:cNvPr id="4" name="AutoShape 2" descr="CamelBak CamelBak eddy .75L Backpack Bags Rain : One Size"/>
          <p:cNvSpPr>
            <a:spLocks noChangeAspect="1" noChangeArrowheads="1"/>
          </p:cNvSpPr>
          <p:nvPr/>
        </p:nvSpPr>
        <p:spPr bwMode="auto">
          <a:xfrm>
            <a:off x="1143000" y="4038600"/>
            <a:ext cx="2819400" cy="2819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Rubbermaid Filter Fresh Water Bottle | Get great tasting dri…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7089"/>
            <a:ext cx="3076575" cy="2305108"/>
          </a:xfrm>
          <a:prstGeom prst="rect">
            <a:avLst/>
          </a:prstGeom>
        </p:spPr>
      </p:pic>
      <p:sp>
        <p:nvSpPr>
          <p:cNvPr id="6" name="TextBox 5"/>
          <p:cNvSpPr txBox="1"/>
          <p:nvPr/>
        </p:nvSpPr>
        <p:spPr>
          <a:xfrm>
            <a:off x="2286000" y="2348136"/>
            <a:ext cx="4876800" cy="3785652"/>
          </a:xfrm>
          <a:prstGeom prst="rect">
            <a:avLst/>
          </a:prstGeom>
          <a:noFill/>
        </p:spPr>
        <p:txBody>
          <a:bodyPr wrap="square" rtlCol="0">
            <a:spAutoFit/>
          </a:bodyPr>
          <a:lstStyle/>
          <a:p>
            <a:r>
              <a:rPr lang="en-US" sz="2400" dirty="0" smtClean="0">
                <a:solidFill>
                  <a:srgbClr val="00B0F0"/>
                </a:solidFill>
              </a:rPr>
              <a:t>Water Bottles</a:t>
            </a:r>
            <a:endParaRPr lang="en-US" sz="2400" dirty="0"/>
          </a:p>
          <a:p>
            <a:r>
              <a:rPr lang="en-US" dirty="0" smtClean="0"/>
              <a:t>This year I am trying something new!</a:t>
            </a:r>
          </a:p>
          <a:p>
            <a:endParaRPr lang="en-US" dirty="0" smtClean="0"/>
          </a:p>
          <a:p>
            <a:pPr marL="285750" indent="-285750">
              <a:buFont typeface="Wingdings" panose="05000000000000000000" pitchFamily="2" charset="2"/>
              <a:buChar char="v"/>
            </a:pPr>
            <a:r>
              <a:rPr lang="en-US" dirty="0" smtClean="0"/>
              <a:t>Please send in a water bottle that can fit in a bike water bottle holder.</a:t>
            </a:r>
          </a:p>
          <a:p>
            <a:pPr marL="285750" indent="-285750">
              <a:buFont typeface="Wingdings" panose="05000000000000000000" pitchFamily="2" charset="2"/>
              <a:buChar char="v"/>
            </a:pPr>
            <a:r>
              <a:rPr lang="en-US" dirty="0" smtClean="0"/>
              <a:t>Water ONLY in the classroom</a:t>
            </a:r>
            <a:r>
              <a:rPr lang="en-US" dirty="0" smtClean="0"/>
              <a: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smtClean="0"/>
          </a:p>
          <a:p>
            <a:r>
              <a:rPr lang="en-US" b="1" dirty="0"/>
              <a:t>Toys</a:t>
            </a:r>
          </a:p>
          <a:p>
            <a:r>
              <a:rPr lang="en-US" dirty="0"/>
              <a:t>Please keep all toys/stuffed animals at home. They become a distraction in class and are not allowed on the playground (except balls).</a:t>
            </a:r>
          </a:p>
          <a:p>
            <a:pPr marL="285750" indent="-285750">
              <a:buFont typeface="Wingdings" panose="05000000000000000000" pitchFamily="2" charset="2"/>
              <a:buChar char="v"/>
            </a:pPr>
            <a:endParaRPr lang="en-US" dirty="0" smtClean="0"/>
          </a:p>
        </p:txBody>
      </p:sp>
      <p:pic>
        <p:nvPicPr>
          <p:cNvPr id="8" name="Picture 7" descr="Holiday gift guide 2017 – kids edition | chinese grand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3694">
            <a:off x="7029450" y="4648200"/>
            <a:ext cx="1276350" cy="1276350"/>
          </a:xfrm>
          <a:prstGeom prst="rect">
            <a:avLst/>
          </a:prstGeom>
        </p:spPr>
      </p:pic>
    </p:spTree>
    <p:extLst>
      <p:ext uri="{BB962C8B-B14F-4D97-AF65-F5344CB8AC3E}">
        <p14:creationId xmlns:p14="http://schemas.microsoft.com/office/powerpoint/2010/main" val="161688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4572000" cy="2123658"/>
          </a:xfrm>
          <a:prstGeom prst="rect">
            <a:avLst/>
          </a:prstGeom>
        </p:spPr>
        <p:txBody>
          <a:bodyPr>
            <a:spAutoFit/>
          </a:bodyPr>
          <a:lstStyle/>
          <a:p>
            <a:r>
              <a:rPr lang="en-US" sz="2400" dirty="0">
                <a:solidFill>
                  <a:srgbClr val="00B0F0"/>
                </a:solidFill>
              </a:rPr>
              <a:t># Book a Day</a:t>
            </a:r>
            <a:endParaRPr lang="en-US" sz="2400" dirty="0"/>
          </a:p>
          <a:p>
            <a:r>
              <a:rPr lang="en-US" dirty="0"/>
              <a:t>I have made it my goal to read a picture book a day. You can support my goal AND your child’s at home reading by purchasing books through Scholastic Book orders. September is the BIGGEST month for points which makes it a great time to stock up on books! </a:t>
            </a:r>
          </a:p>
        </p:txBody>
      </p:sp>
      <p:pic>
        <p:nvPicPr>
          <p:cNvPr id="3" name="Picture 4" descr="The Highest Mountain of Books in the Wo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4348">
            <a:off x="6224957" y="1313105"/>
            <a:ext cx="1735876" cy="2300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419058"/>
            <a:ext cx="4724400" cy="3013059"/>
          </a:xfrm>
          <a:prstGeom prst="rect">
            <a:avLst/>
          </a:prstGeom>
        </p:spPr>
      </p:pic>
    </p:spTree>
    <p:extLst>
      <p:ext uri="{BB962C8B-B14F-4D97-AF65-F5344CB8AC3E}">
        <p14:creationId xmlns:p14="http://schemas.microsoft.com/office/powerpoint/2010/main" val="176642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981200"/>
            <a:ext cx="7258050" cy="2457450"/>
          </a:xfrm>
          <a:prstGeom prst="rect">
            <a:avLst/>
          </a:prstGeom>
        </p:spPr>
      </p:pic>
      <p:pic>
        <p:nvPicPr>
          <p:cNvPr id="3" name="Picture 2" descr="Gartner: 274.6 million wearable electronic devices will be sold in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257" y="4648200"/>
            <a:ext cx="3071784" cy="2037617"/>
          </a:xfrm>
          <a:prstGeom prst="rect">
            <a:avLst/>
          </a:prstGeom>
        </p:spPr>
      </p:pic>
      <p:pic>
        <p:nvPicPr>
          <p:cNvPr id="4" name="Picture 3" descr="Meizu MX3 Android Phone Announced | Gadgets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438650"/>
            <a:ext cx="2608118" cy="2390775"/>
          </a:xfrm>
          <a:prstGeom prst="rect">
            <a:avLst/>
          </a:prstGeom>
        </p:spPr>
      </p:pic>
      <p:pic>
        <p:nvPicPr>
          <p:cNvPr id="5" name="Picture 4" descr="analysis - Who designed the original Star Trek's communicator? - Movies &amp; TV Stack Exchan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541227"/>
            <a:ext cx="2208068" cy="2105025"/>
          </a:xfrm>
          <a:prstGeom prst="rect">
            <a:avLst/>
          </a:prstGeom>
        </p:spPr>
      </p:pic>
    </p:spTree>
    <p:extLst>
      <p:ext uri="{BB962C8B-B14F-4D97-AF65-F5344CB8AC3E}">
        <p14:creationId xmlns:p14="http://schemas.microsoft.com/office/powerpoint/2010/main" val="192820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467600" cy="4524315"/>
          </a:xfrm>
          <a:prstGeom prst="rect">
            <a:avLst/>
          </a:prstGeom>
          <a:noFill/>
        </p:spPr>
        <p:txBody>
          <a:bodyPr wrap="square" rtlCol="0">
            <a:spAutoFit/>
          </a:bodyPr>
          <a:lstStyle/>
          <a:p>
            <a:r>
              <a:rPr lang="en-US" sz="2400" b="1" dirty="0" smtClean="0">
                <a:solidFill>
                  <a:srgbClr val="00B0F0"/>
                </a:solidFill>
              </a:rPr>
              <a:t>Absences</a:t>
            </a:r>
          </a:p>
          <a:p>
            <a:r>
              <a:rPr lang="en-US" dirty="0" smtClean="0"/>
              <a:t>Please email me AND </a:t>
            </a:r>
            <a:r>
              <a:rPr lang="en-US" dirty="0" err="1" smtClean="0"/>
              <a:t>CSattendance</a:t>
            </a:r>
            <a:r>
              <a:rPr lang="en-US" dirty="0" smtClean="0"/>
              <a:t> if your child will be absent or late for school.</a:t>
            </a:r>
          </a:p>
          <a:p>
            <a:endParaRPr lang="en-US" dirty="0"/>
          </a:p>
          <a:p>
            <a:r>
              <a:rPr lang="en-US" sz="2400" b="1" dirty="0" smtClean="0">
                <a:solidFill>
                  <a:srgbClr val="00B0F0"/>
                </a:solidFill>
              </a:rPr>
              <a:t>End of day</a:t>
            </a:r>
          </a:p>
          <a:p>
            <a:r>
              <a:rPr lang="en-US" dirty="0" smtClean="0"/>
              <a:t>If your child has an alternative plan for the end of the day </a:t>
            </a:r>
            <a:r>
              <a:rPr lang="en-US" sz="2400" b="1" u="sng" dirty="0" smtClean="0">
                <a:solidFill>
                  <a:srgbClr val="00B0F0"/>
                </a:solidFill>
              </a:rPr>
              <a:t>PLEASE</a:t>
            </a:r>
            <a:r>
              <a:rPr lang="en-US" dirty="0" smtClean="0"/>
              <a:t> write it in their planner. That way they will be reminded of the change at the end of the day.</a:t>
            </a:r>
          </a:p>
          <a:p>
            <a:endParaRPr lang="en-US" dirty="0"/>
          </a:p>
          <a:p>
            <a:r>
              <a:rPr lang="en-US" dirty="0" smtClean="0"/>
              <a:t>Please keep last minute changes to a minimum as they distract from learning when announcements are made. If there is a REAL need for a change please include Dolores in your email because I do not check my email often during teaching times. </a:t>
            </a:r>
          </a:p>
          <a:p>
            <a:endParaRPr lang="en-US" dirty="0"/>
          </a:p>
          <a:p>
            <a:r>
              <a:rPr lang="en-US" dirty="0" smtClean="0"/>
              <a:t>Thank you for your help in keeping our classroom running smoothly. </a:t>
            </a:r>
            <a:endParaRPr lang="en-US" dirty="0"/>
          </a:p>
        </p:txBody>
      </p:sp>
    </p:spTree>
    <p:extLst>
      <p:ext uri="{BB962C8B-B14F-4D97-AF65-F5344CB8AC3E}">
        <p14:creationId xmlns:p14="http://schemas.microsoft.com/office/powerpoint/2010/main" val="4093433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88501"/>
            <a:ext cx="7086600" cy="4585871"/>
          </a:xfrm>
          <a:prstGeom prst="rect">
            <a:avLst/>
          </a:prstGeom>
          <a:noFill/>
        </p:spPr>
        <p:txBody>
          <a:bodyPr wrap="square" rtlCol="0">
            <a:spAutoFit/>
          </a:bodyPr>
          <a:lstStyle/>
          <a:p>
            <a:r>
              <a:rPr lang="en-US" sz="2400" dirty="0" smtClean="0">
                <a:solidFill>
                  <a:srgbClr val="00B0F0"/>
                </a:solidFill>
              </a:rPr>
              <a:t>Schedule</a:t>
            </a:r>
          </a:p>
          <a:p>
            <a:endParaRPr lang="en-US" sz="2800" dirty="0">
              <a:solidFill>
                <a:srgbClr val="00B0F0"/>
              </a:solidFill>
            </a:endParaRPr>
          </a:p>
          <a:p>
            <a:r>
              <a:rPr lang="en-US" dirty="0" smtClean="0"/>
              <a:t>Monday – PE </a:t>
            </a:r>
          </a:p>
          <a:p>
            <a:pPr marL="457200" indent="-457200">
              <a:buFont typeface="Wingdings" panose="05000000000000000000" pitchFamily="2" charset="2"/>
              <a:buChar char="§"/>
            </a:pPr>
            <a:r>
              <a:rPr lang="en-US" dirty="0" smtClean="0"/>
              <a:t>Wear appropriate shoes</a:t>
            </a:r>
          </a:p>
          <a:p>
            <a:pPr marL="457200" indent="-457200">
              <a:buFont typeface="Wingdings" panose="05000000000000000000" pitchFamily="2" charset="2"/>
              <a:buChar char="§"/>
            </a:pPr>
            <a:endParaRPr lang="en-US" dirty="0"/>
          </a:p>
          <a:p>
            <a:r>
              <a:rPr lang="en-US" dirty="0" smtClean="0"/>
              <a:t>Tuesday – Music and Library</a:t>
            </a:r>
          </a:p>
          <a:p>
            <a:pPr marL="285750" indent="-285750">
              <a:buFont typeface="Wingdings" panose="05000000000000000000" pitchFamily="2" charset="2"/>
              <a:buChar char="§"/>
            </a:pPr>
            <a:r>
              <a:rPr lang="en-US" dirty="0" smtClean="0"/>
              <a:t>Return Library books</a:t>
            </a:r>
          </a:p>
          <a:p>
            <a:pPr marL="285750" indent="-285750">
              <a:buFont typeface="Wingdings" panose="05000000000000000000" pitchFamily="2" charset="2"/>
              <a:buChar char="§"/>
            </a:pPr>
            <a:endParaRPr lang="en-US" dirty="0" smtClean="0"/>
          </a:p>
          <a:p>
            <a:r>
              <a:rPr lang="en-US" dirty="0" smtClean="0"/>
              <a:t>Wednesday – PE</a:t>
            </a:r>
          </a:p>
          <a:p>
            <a:pPr marL="285750" indent="-285750">
              <a:buFont typeface="Wingdings" panose="05000000000000000000" pitchFamily="2" charset="2"/>
              <a:buChar char="§"/>
            </a:pPr>
            <a:r>
              <a:rPr lang="en-US" dirty="0"/>
              <a:t>Wear appropriate </a:t>
            </a:r>
            <a:r>
              <a:rPr lang="en-US" dirty="0" smtClean="0"/>
              <a:t>shoes</a:t>
            </a:r>
          </a:p>
          <a:p>
            <a:pPr marL="285750" indent="-285750">
              <a:buFont typeface="Wingdings" panose="05000000000000000000" pitchFamily="2" charset="2"/>
              <a:buChar char="§"/>
            </a:pPr>
            <a:endParaRPr lang="en-US" dirty="0"/>
          </a:p>
          <a:p>
            <a:r>
              <a:rPr lang="en-US" dirty="0" smtClean="0"/>
              <a:t>Thursday - Music</a:t>
            </a:r>
          </a:p>
          <a:p>
            <a:endParaRPr lang="en-US" sz="2800" dirty="0" smtClean="0">
              <a:solidFill>
                <a:srgbClr val="00B0F0"/>
              </a:solidFill>
            </a:endParaRPr>
          </a:p>
          <a:p>
            <a:r>
              <a:rPr lang="en-US" sz="2800" dirty="0">
                <a:solidFill>
                  <a:srgbClr val="00B0F0"/>
                </a:solidFill>
              </a:rPr>
              <a:t>	</a:t>
            </a:r>
            <a:r>
              <a:rPr lang="en-US" sz="2800" dirty="0" smtClean="0">
                <a:solidFill>
                  <a:srgbClr val="00B0F0"/>
                </a:solidFill>
              </a:rPr>
              <a:t>	</a:t>
            </a:r>
            <a:endParaRPr lang="en-US" sz="2800" dirty="0">
              <a:solidFill>
                <a:srgbClr val="00B0F0"/>
              </a:solidFill>
            </a:endParaRPr>
          </a:p>
        </p:txBody>
      </p:sp>
      <p:pic>
        <p:nvPicPr>
          <p:cNvPr id="4" name="Picture 3" descr="Nike Free 5.0+ Running Shoe Revie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206234" cy="1344424"/>
          </a:xfrm>
          <a:prstGeom prst="rect">
            <a:avLst/>
          </a:prstGeom>
        </p:spPr>
      </p:pic>
      <p:pic>
        <p:nvPicPr>
          <p:cNvPr id="5" name="Picture 4" descr="halloween – Wifey, J.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117" y="3751631"/>
            <a:ext cx="1981200" cy="1963369"/>
          </a:xfrm>
          <a:prstGeom prst="rect">
            <a:avLst/>
          </a:prstGeom>
        </p:spPr>
      </p:pic>
      <p:sp>
        <p:nvSpPr>
          <p:cNvPr id="8" name="&quot;No&quot; Symbol 7"/>
          <p:cNvSpPr/>
          <p:nvPr/>
        </p:nvSpPr>
        <p:spPr>
          <a:xfrm>
            <a:off x="5446517" y="3996090"/>
            <a:ext cx="1676400" cy="1524000"/>
          </a:xfrm>
          <a:prstGeom prst="noSmoking">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032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676400"/>
            <a:ext cx="4495800" cy="4524315"/>
          </a:xfrm>
          <a:prstGeom prst="rect">
            <a:avLst/>
          </a:prstGeom>
          <a:noFill/>
        </p:spPr>
        <p:txBody>
          <a:bodyPr wrap="square" rtlCol="0">
            <a:spAutoFit/>
          </a:bodyPr>
          <a:lstStyle/>
          <a:p>
            <a:endParaRPr lang="en-US" dirty="0" smtClean="0"/>
          </a:p>
          <a:p>
            <a:endParaRPr lang="en-US" dirty="0"/>
          </a:p>
          <a:p>
            <a:endParaRPr lang="en-US" dirty="0"/>
          </a:p>
          <a:p>
            <a:r>
              <a:rPr lang="en-US" dirty="0" smtClean="0"/>
              <a:t>We will be using </a:t>
            </a:r>
            <a:r>
              <a:rPr lang="en-US" dirty="0" err="1" smtClean="0"/>
              <a:t>SeeSaw</a:t>
            </a:r>
            <a:r>
              <a:rPr lang="en-US" dirty="0" smtClean="0"/>
              <a:t> in a variety of ways and you can follow along!</a:t>
            </a:r>
            <a:br>
              <a:rPr lang="en-US" dirty="0" smtClean="0"/>
            </a:br>
            <a:endParaRPr lang="en-US" dirty="0" smtClean="0"/>
          </a:p>
          <a:p>
            <a:pPr marL="285750" indent="-285750">
              <a:buFont typeface="Wingdings" panose="05000000000000000000" pitchFamily="2" charset="2"/>
              <a:buChar char="Ø"/>
            </a:pPr>
            <a:r>
              <a:rPr lang="en-US" dirty="0" smtClean="0"/>
              <a:t>Photos</a:t>
            </a:r>
          </a:p>
          <a:p>
            <a:pPr marL="285750" indent="-285750">
              <a:buFont typeface="Wingdings" panose="05000000000000000000" pitchFamily="2" charset="2"/>
              <a:buChar char="Ø"/>
            </a:pPr>
            <a:r>
              <a:rPr lang="en-US" dirty="0" smtClean="0"/>
              <a:t>Activities</a:t>
            </a:r>
          </a:p>
          <a:p>
            <a:pPr marL="285750" indent="-285750">
              <a:buFont typeface="Wingdings" panose="05000000000000000000" pitchFamily="2" charset="2"/>
              <a:buChar char="Ø"/>
            </a:pPr>
            <a:r>
              <a:rPr lang="en-US" dirty="0" smtClean="0"/>
              <a:t>Projects</a:t>
            </a:r>
          </a:p>
          <a:p>
            <a:pPr marL="285750" indent="-285750">
              <a:buFont typeface="Wingdings" panose="05000000000000000000" pitchFamily="2" charset="2"/>
              <a:buChar char="Ø"/>
            </a:pPr>
            <a:r>
              <a:rPr lang="en-US" dirty="0" smtClean="0"/>
              <a:t>Assessments</a:t>
            </a:r>
          </a:p>
          <a:p>
            <a:endParaRPr lang="en-US" dirty="0"/>
          </a:p>
          <a:p>
            <a:r>
              <a:rPr lang="en-US" dirty="0" smtClean="0"/>
              <a:t>Please take a minute to download the app and follow the journey of your third grader. </a:t>
            </a:r>
          </a:p>
          <a:p>
            <a:endParaRPr lang="en-US" dirty="0"/>
          </a:p>
          <a:p>
            <a:r>
              <a:rPr lang="en-US" dirty="0" smtClean="0"/>
              <a:t>Feel free to share with family near and far. </a:t>
            </a:r>
          </a:p>
          <a:p>
            <a:endParaRPr lang="en-US" dirty="0" smtClean="0"/>
          </a:p>
        </p:txBody>
      </p:sp>
      <p:sp>
        <p:nvSpPr>
          <p:cNvPr id="3" name="AutoShape 2" descr="Image result for seesaw fami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seesaw family"/>
          <p:cNvSpPr>
            <a:spLocks noChangeAspect="1" noChangeArrowheads="1"/>
          </p:cNvSpPr>
          <p:nvPr/>
        </p:nvSpPr>
        <p:spPr bwMode="auto">
          <a:xfrm>
            <a:off x="1295400" y="609598"/>
            <a:ext cx="990600" cy="990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seesaw famil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seesaw fami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seesaw famil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1148862" y="966788"/>
            <a:ext cx="2205766" cy="1266825"/>
          </a:xfrm>
          <a:prstGeom prst="rect">
            <a:avLst/>
          </a:prstGeom>
        </p:spPr>
      </p:pic>
      <p:pic>
        <p:nvPicPr>
          <p:cNvPr id="10" name="Picture 9"/>
          <p:cNvPicPr>
            <a:picLocks noChangeAspect="1"/>
          </p:cNvPicPr>
          <p:nvPr/>
        </p:nvPicPr>
        <p:blipFill>
          <a:blip r:embed="rId3"/>
          <a:stretch>
            <a:fillRect/>
          </a:stretch>
        </p:blipFill>
        <p:spPr>
          <a:xfrm>
            <a:off x="5562600" y="1938354"/>
            <a:ext cx="3196976" cy="4098084"/>
          </a:xfrm>
          <a:prstGeom prst="rect">
            <a:avLst/>
          </a:prstGeom>
        </p:spPr>
      </p:pic>
      <p:sp>
        <p:nvSpPr>
          <p:cNvPr id="11" name="Rounded Rectangle 10"/>
          <p:cNvSpPr/>
          <p:nvPr/>
        </p:nvSpPr>
        <p:spPr>
          <a:xfrm>
            <a:off x="7010400" y="51816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7100" y="5254533"/>
            <a:ext cx="990600" cy="523220"/>
          </a:xfrm>
          <a:prstGeom prst="rect">
            <a:avLst/>
          </a:prstGeom>
          <a:noFill/>
        </p:spPr>
        <p:txBody>
          <a:bodyPr wrap="square" rtlCol="0">
            <a:spAutoFit/>
          </a:bodyPr>
          <a:lstStyle/>
          <a:p>
            <a:pPr algn="ctr"/>
            <a:r>
              <a:rPr lang="en-US" sz="1400" dirty="0" smtClean="0">
                <a:solidFill>
                  <a:schemeClr val="bg1"/>
                </a:solidFill>
              </a:rPr>
              <a:t>Please join the fun</a:t>
            </a:r>
            <a:endParaRPr lang="en-US" sz="1400" dirty="0">
              <a:solidFill>
                <a:schemeClr val="bg1"/>
              </a:solidFill>
            </a:endParaRPr>
          </a:p>
        </p:txBody>
      </p:sp>
    </p:spTree>
    <p:extLst>
      <p:ext uri="{BB962C8B-B14F-4D97-AF65-F5344CB8AC3E}">
        <p14:creationId xmlns:p14="http://schemas.microsoft.com/office/powerpoint/2010/main" val="2462258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2208</TotalTime>
  <Words>1186</Words>
  <Application>Microsoft Office PowerPoint</Application>
  <PresentationFormat>On-screen Show (4:3)</PresentationFormat>
  <Paragraphs>216</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Rounded MT Bold</vt:lpstr>
      <vt:lpstr>Calibri</vt:lpstr>
      <vt:lpstr>Candara</vt:lpstr>
      <vt:lpstr>Courier New</vt:lpstr>
      <vt:lpstr>ＭＳ 明朝</vt:lpstr>
      <vt:lpstr>Symbol</vt:lpstr>
      <vt:lpstr>Wingdings</vt:lpstr>
      <vt:lpstr>Waveform</vt:lpstr>
      <vt:lpstr>Welcome to P-5</vt:lpstr>
      <vt:lpstr> </vt:lpstr>
      <vt:lpstr>PowerPoint Presentation</vt:lpstr>
      <vt:lpstr>Odds and Ends</vt:lpstr>
      <vt:lpstr>PowerPoint Presentation</vt:lpstr>
      <vt:lpstr>PowerPoint Presentation</vt:lpstr>
      <vt:lpstr>PowerPoint Presentation</vt:lpstr>
      <vt:lpstr>PowerPoint Presentation</vt:lpstr>
      <vt:lpstr>PowerPoint Presentation</vt:lpstr>
      <vt:lpstr>Homework</vt:lpstr>
      <vt:lpstr>   </vt:lpstr>
      <vt:lpstr>PowerPoint Presentation</vt:lpstr>
      <vt:lpstr>Curriculum</vt:lpstr>
      <vt:lpstr>Curriculum</vt:lpstr>
      <vt:lpstr>PowerPoint Presentation</vt:lpstr>
      <vt:lpstr>Curriculum</vt:lpstr>
      <vt:lpstr>Curriculum</vt:lpstr>
      <vt:lpstr>PowerPoint Presentation</vt:lpstr>
      <vt:lpstr>When to Keep Your Child Home from School     KEEP YOUR CHILD HOME IF HE/SHE HAS ANY OF THESE SYMPTOMS:   Fever – over 100 degrees F. orally.  Temperature should remain normal (98.6 degrees) for 24  hours before returning to school  Sore throat – especially if associated with fever or swollen glands  Vomiting – within the past 24 hours  Diarrhea – more than one occurence in a 24 hour period  Drainage from the eye –the eye crusted and difficult to open (especially upon waking) Nasal discharge (yellow or greenish) –If your child’s nasal mucus has a color and is accompanied by a fever and/or coughing, sneezing, drowsiness, and general signs of not feeling well, your child may be contagious and should remain at home until the symptoms subside.  Call your doctor if you have any concerns or questions. Appearance/Behavior – unusually tired, pale, lack of appetitie, difficult to wake, confused Rash – body rashes not associated with heat, or allergic reactions to medications Head lice – contact school office or nurse if any indication of head lice or nits   *Remember to keep the school updated with new phone numbers and emergency contacts in case your student becomes ill at school.  Any questions contact Linda Okamoto school nurse:  OkamotoL@issaquah.wednet.edu  </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Creekside Elementary 5th Grade Celebrations</dc:title>
  <dc:creator>Pollock, Neal    CS-Staff</dc:creator>
  <cp:lastModifiedBy>Karr, Shannon    CS - Staff</cp:lastModifiedBy>
  <cp:revision>100</cp:revision>
  <dcterms:created xsi:type="dcterms:W3CDTF">2012-04-17T16:51:21Z</dcterms:created>
  <dcterms:modified xsi:type="dcterms:W3CDTF">2019-09-09T22:55:35Z</dcterms:modified>
</cp:coreProperties>
</file>